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11" r:id="rId2"/>
    <p:sldId id="264" r:id="rId3"/>
    <p:sldId id="272" r:id="rId4"/>
    <p:sldId id="265" r:id="rId5"/>
    <p:sldId id="271" r:id="rId6"/>
    <p:sldId id="274" r:id="rId7"/>
    <p:sldId id="275" r:id="rId8"/>
    <p:sldId id="269" r:id="rId9"/>
    <p:sldId id="279" r:id="rId10"/>
    <p:sldId id="281" r:id="rId11"/>
    <p:sldId id="280" r:id="rId12"/>
    <p:sldId id="282" r:id="rId13"/>
    <p:sldId id="291" r:id="rId14"/>
    <p:sldId id="284" r:id="rId15"/>
    <p:sldId id="290" r:id="rId16"/>
    <p:sldId id="286" r:id="rId17"/>
    <p:sldId id="288" r:id="rId18"/>
    <p:sldId id="287" r:id="rId19"/>
    <p:sldId id="292" r:id="rId20"/>
    <p:sldId id="295" r:id="rId21"/>
    <p:sldId id="296" r:id="rId22"/>
    <p:sldId id="297" r:id="rId23"/>
    <p:sldId id="299" r:id="rId24"/>
    <p:sldId id="298" r:id="rId25"/>
    <p:sldId id="300" r:id="rId26"/>
    <p:sldId id="301" r:id="rId27"/>
    <p:sldId id="302" r:id="rId28"/>
    <p:sldId id="304" r:id="rId29"/>
    <p:sldId id="306" r:id="rId30"/>
    <p:sldId id="305" r:id="rId31"/>
    <p:sldId id="307" r:id="rId32"/>
    <p:sldId id="303" r:id="rId33"/>
    <p:sldId id="310" r:id="rId34"/>
    <p:sldId id="309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G마켓 산스 TTF Bold" panose="02000000000000000000" pitchFamily="2" charset="-127"/>
      <p:bold r:id="rId38"/>
    </p:embeddedFont>
    <p:embeddedFont>
      <p:font typeface="G마켓 산스 TTF Light" panose="02000000000000000000" pitchFamily="2" charset="-127"/>
      <p:regular r:id="rId39"/>
    </p:embeddedFont>
    <p:embeddedFont>
      <p:font typeface="G마켓 산스 TTF Medium" panose="02000000000000000000" pitchFamily="2" charset="-127"/>
      <p:regular r:id="rId40"/>
    </p:embeddedFont>
    <p:embeddedFont>
      <p:font typeface="나눔스퀘어_ac" panose="020B0600000101010101" pitchFamily="50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아리따-돋움(TTF)-Light" panose="02020603020101020101" pitchFamily="18" charset="-127"/>
      <p:regular r:id="rId46"/>
    </p:embeddedFont>
    <p:embeddedFont>
      <p:font typeface="완도희망체 Bold" panose="02030803000000000000" pitchFamily="18" charset="-127"/>
      <p:regular r:id="rId47"/>
    </p:embeddedFont>
    <p:embeddedFont>
      <p:font typeface="타이포_팩토리 EB" panose="0202050302010102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5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203864"/>
    <a:srgbClr val="CFD5EA"/>
    <a:srgbClr val="4472C4"/>
    <a:srgbClr val="333F50"/>
    <a:srgbClr val="F4B183"/>
    <a:srgbClr val="FBE5D6"/>
    <a:srgbClr val="CA641E"/>
    <a:srgbClr val="C8D5E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5214" autoAdjust="0"/>
  </p:normalViewPr>
  <p:slideViewPr>
    <p:cSldViewPr snapToGrid="0" showGuides="1">
      <p:cViewPr>
        <p:scale>
          <a:sx n="66" d="100"/>
          <a:sy n="66" d="100"/>
        </p:scale>
        <p:origin x="1704" y="485"/>
      </p:cViewPr>
      <p:guideLst>
        <p:guide pos="3840"/>
        <p:guide orient="horz" pos="2160"/>
        <p:guide orient="horz" pos="25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96BDF-7B01-4E6E-AFA6-93C674DBC61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12DD3-ACE6-4A39-B9E2-550AE601A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6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86804-4B7D-4456-875B-11A6B8DAC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F9FAF-0DED-4807-A476-7D6080239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F7750-8D0C-4B81-AC34-6E4376E8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71475-70C0-4B49-9D93-F01E1D01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EB089-5EA5-48C8-9C7C-E6C52C41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4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99E4F-A973-42B2-ABA2-AFE44959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DE1D40-808B-4A87-AE2F-03D993C57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B3E7F-B987-4948-B72E-23168CA2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B6588-2247-4B30-A2F2-C25FBA42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37548-AB7D-4DA0-9B6A-33D91940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4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40506-F05A-430A-AABE-E032F9F62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0E576F-95D6-4A0F-AC37-855D1657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47FB7-6394-4723-A591-C482931C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B0D7C-F621-4FBB-B569-2197D665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16C4F-76A6-48BB-BFFB-2377FD5D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9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9AC59-818F-4C09-B090-4E81368E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7490-4750-421C-8FA0-473DF6A6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A9769B-9BAF-483D-A171-841B1467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DD145-7CC2-4898-AB72-DEEB60E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51F35-32C2-4BDB-8D9C-6F8AB410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8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DFD9-2D68-46C3-85B0-6AEBF8AE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3BEC7-A474-44D7-935F-75FDDF4F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9AAA5-8472-4432-9F9F-8295C955D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B3337-B435-4C91-BB06-068E65D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9594C-4DF5-4456-B76F-EDB6AF10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0856C-F1F5-4D96-BB80-DD65F437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984D5-9020-4E6B-82C9-B2F71B168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40E4CC-1206-4467-8C80-41D00ED89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BCD5A-221C-4F34-9335-6CDAD1B2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9E7BB-1A30-45F4-81E5-A5BE22F5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CCA8DB-3C9B-41BF-9FDD-C8B729B2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44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3910-FB03-49F6-B773-B23D13B5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83599-8962-4787-AA22-891DFD993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C7C80C-F643-4784-9031-6268E7BF6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85FBBD-B365-4B12-8929-7DA4C2FC8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C513C9-195E-44A6-B43A-A0A5C6244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FBF910-9F04-4BD6-B74F-AC957CC9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0246F-4BA9-4EA0-A0F9-EF630AA0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EC933-D294-4BFA-AD7F-5D0DF3CF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41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D7846-62A0-4551-985A-425B0655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9FA3F-BC2A-4E85-8E52-FA937DB4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27A6B9-89CD-4FC5-8845-D2A05BFC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E8E4F-A6BB-4FAA-A373-51DDF654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F7C25F-4694-4BAC-8549-956560CF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6D27E4-8028-4945-8EF8-9C052267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06900-2042-4AFE-BE9B-745EA7B6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3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DF2E9-5724-42F0-AD89-F2F397EE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0C0F1-48F6-4728-8FF8-304A7C42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ED803-D077-4B00-AEDC-63EDB4083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8E8024-09F2-4152-B191-F8B36221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648ED-0E86-4704-925B-A7389BD6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C13BD-8E63-4EB5-B967-68ACAD7B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0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A632B-2D93-4D04-93A7-817AB70F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A7F22-A812-406A-882D-C71830C41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B66CBA-3F92-42F5-A8C8-4B6E25364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350C61-6A3E-4852-B48B-25275346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62C29E-BC13-43FD-9F23-9919B7C9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415016-8410-4EA0-805C-8CE8FAD0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3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A11B21-3398-4246-B983-B5091A11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F6390B-98E3-4BAF-878B-E9176920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E0C52-2039-4DF3-931F-1B14E6C19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2B6A7-3EA5-4280-B974-F6BA3EDEC81C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9D5365-EC12-4111-9231-7BA14C1DA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C3CA-7E99-4FF1-91F8-050553D8E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9906-1E3E-41E6-BFF6-259B7DE1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156DCF9-3522-4FBA-9972-108AC4BB306D}"/>
              </a:ext>
            </a:extLst>
          </p:cNvPr>
          <p:cNvSpPr txBox="1"/>
          <p:nvPr/>
        </p:nvSpPr>
        <p:spPr>
          <a:xfrm>
            <a:off x="321261" y="2258070"/>
            <a:ext cx="5649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서울시 자원순환가게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/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</a:t>
            </a:r>
            <a:endParaRPr lang="en-US" altLang="ko-KR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도출을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통한 재활용률 개선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CDBA22-ABDA-4175-8F7F-90DD843E1D89}"/>
              </a:ext>
            </a:extLst>
          </p:cNvPr>
          <p:cNvSpPr txBox="1"/>
          <p:nvPr/>
        </p:nvSpPr>
        <p:spPr>
          <a:xfrm>
            <a:off x="321261" y="4053289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: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자원순환가게를 통한 실질 재활용률 개선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054C09-C747-41E1-83F6-6FA061060936}"/>
              </a:ext>
            </a:extLst>
          </p:cNvPr>
          <p:cNvSpPr/>
          <p:nvPr/>
        </p:nvSpPr>
        <p:spPr>
          <a:xfrm>
            <a:off x="440867" y="2087780"/>
            <a:ext cx="2037144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주)씨에스리 2021년 기업정보 | 사원수 74명, 근무환경, 복리후생 등 기업정보 제공 - 사람인">
            <a:extLst>
              <a:ext uri="{FF2B5EF4-FFF2-40B4-BE49-F238E27FC236}">
                <a16:creationId xmlns:a16="http://schemas.microsoft.com/office/drawing/2014/main" id="{3912A22A-BCD8-4F05-A372-33654486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61" y="6450374"/>
            <a:ext cx="1076905" cy="21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한국지능정보사회진흥원(NIA) 공식출범···지능정보사회 구현 주도 - 전자신문">
            <a:extLst>
              <a:ext uri="{FF2B5EF4-FFF2-40B4-BE49-F238E27FC236}">
                <a16:creationId xmlns:a16="http://schemas.microsoft.com/office/drawing/2014/main" id="{4938498F-D539-4053-8C74-5A3CBD73F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2" b="34680"/>
          <a:stretch/>
        </p:blipFill>
        <p:spPr bwMode="auto">
          <a:xfrm>
            <a:off x="1336427" y="6320537"/>
            <a:ext cx="2786537" cy="4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9BE4A-28DA-442C-B996-7E2CA83AE44F}"/>
              </a:ext>
            </a:extLst>
          </p:cNvPr>
          <p:cNvSpPr txBox="1"/>
          <p:nvPr/>
        </p:nvSpPr>
        <p:spPr>
          <a:xfrm>
            <a:off x="440867" y="448417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39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조 김민지 김민기 김한규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김지오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전종미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신준혁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한상현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코트라 볼드체" panose="0202060302010102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6781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7D314A-0E99-44FC-93B5-EB946DDCA308}"/>
              </a:ext>
            </a:extLst>
          </p:cNvPr>
          <p:cNvSpPr/>
          <p:nvPr/>
        </p:nvSpPr>
        <p:spPr>
          <a:xfrm>
            <a:off x="7936154" y="4256098"/>
            <a:ext cx="3381133" cy="2351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41D3C6-9954-40DA-BE50-ACB12A7DC17B}"/>
              </a:ext>
            </a:extLst>
          </p:cNvPr>
          <p:cNvSpPr/>
          <p:nvPr/>
        </p:nvSpPr>
        <p:spPr>
          <a:xfrm>
            <a:off x="7936154" y="4209571"/>
            <a:ext cx="3381133" cy="4217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FD45FE-0239-4DD5-96F5-B366277BE338}"/>
              </a:ext>
            </a:extLst>
          </p:cNvPr>
          <p:cNvSpPr txBox="1"/>
          <p:nvPr/>
        </p:nvSpPr>
        <p:spPr>
          <a:xfrm>
            <a:off x="7963050" y="4859030"/>
            <a:ext cx="33579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 발생량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상업용 건물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주거용 건물 수 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781A0-5BB9-4F4B-8F28-F9992DE8FD5B}"/>
              </a:ext>
            </a:extLst>
          </p:cNvPr>
          <p:cNvSpPr txBox="1"/>
          <p:nvPr/>
        </p:nvSpPr>
        <p:spPr>
          <a:xfrm>
            <a:off x="8272794" y="4262019"/>
            <a:ext cx="254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추가로 필요한 데이터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8246BD7-7455-4DED-A196-C3C4D07849A4}"/>
              </a:ext>
            </a:extLst>
          </p:cNvPr>
          <p:cNvSpPr/>
          <p:nvPr/>
        </p:nvSpPr>
        <p:spPr>
          <a:xfrm>
            <a:off x="8074787" y="4297879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271FF2-760C-4D7E-A459-6F1DAF772988}"/>
              </a:ext>
            </a:extLst>
          </p:cNvPr>
          <p:cNvSpPr txBox="1"/>
          <p:nvPr/>
        </p:nvSpPr>
        <p:spPr>
          <a:xfrm>
            <a:off x="8565760" y="6340009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쓰레기 발생량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생활폐기물 발생량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435673-F417-41E7-81DF-F415671C0778}"/>
              </a:ext>
            </a:extLst>
          </p:cNvPr>
          <p:cNvSpPr txBox="1"/>
          <p:nvPr/>
        </p:nvSpPr>
        <p:spPr>
          <a:xfrm>
            <a:off x="6120129" y="972544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Raw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A1B739-968E-4667-AA47-3A76F8E5D242}"/>
              </a:ext>
            </a:extLst>
          </p:cNvPr>
          <p:cNvSpPr/>
          <p:nvPr/>
        </p:nvSpPr>
        <p:spPr>
          <a:xfrm>
            <a:off x="7963050" y="1300692"/>
            <a:ext cx="3357974" cy="266304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AC8163-8088-46F3-AA56-D216DD24DCDA}"/>
              </a:ext>
            </a:extLst>
          </p:cNvPr>
          <p:cNvSpPr/>
          <p:nvPr/>
        </p:nvSpPr>
        <p:spPr>
          <a:xfrm>
            <a:off x="7963050" y="1300693"/>
            <a:ext cx="3357974" cy="42178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F20ECF-4C05-4D5C-AC3D-3C97ED106866}"/>
              </a:ext>
            </a:extLst>
          </p:cNvPr>
          <p:cNvSpPr txBox="1"/>
          <p:nvPr/>
        </p:nvSpPr>
        <p:spPr>
          <a:xfrm>
            <a:off x="7989945" y="1768159"/>
            <a:ext cx="33579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 구분 데이터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구분 데이터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세대당 인구수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기초수급 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소득분위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0CBB1C-D160-4AE8-A1D4-AB8957E2E9FF}"/>
              </a:ext>
            </a:extLst>
          </p:cNvPr>
          <p:cNvSpPr txBox="1"/>
          <p:nvPr/>
        </p:nvSpPr>
        <p:spPr>
          <a:xfrm>
            <a:off x="8299689" y="1353141"/>
            <a:ext cx="254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활용할 데이터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12D5EF5-5711-4411-A67E-FE18D851076A}"/>
              </a:ext>
            </a:extLst>
          </p:cNvPr>
          <p:cNvSpPr/>
          <p:nvPr/>
        </p:nvSpPr>
        <p:spPr>
          <a:xfrm>
            <a:off x="8101682" y="1389001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95664-5A27-4A2B-AB85-43F415F18907}"/>
              </a:ext>
            </a:extLst>
          </p:cNvPr>
          <p:cNvSpPr txBox="1"/>
          <p:nvPr/>
        </p:nvSpPr>
        <p:spPr>
          <a:xfrm>
            <a:off x="10270735" y="972544"/>
            <a:ext cx="105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활용데이터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132E87-EFB6-464F-ABC6-CB147DF43759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AA555-AD5C-4834-8A47-EFDC673DC783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DF0134-6A0C-4B11-8A9C-4AD767D996CE}"/>
              </a:ext>
            </a:extLst>
          </p:cNvPr>
          <p:cNvSpPr/>
          <p:nvPr/>
        </p:nvSpPr>
        <p:spPr>
          <a:xfrm>
            <a:off x="1209769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47B04-ADE8-4262-A06F-276697B36461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6FB8B2C-1103-4ECB-81BA-FBF5D761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557958"/>
              </p:ext>
            </p:extLst>
          </p:nvPr>
        </p:nvGraphicFramePr>
        <p:xfrm>
          <a:off x="810784" y="1300198"/>
          <a:ext cx="6417884" cy="5307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4694">
                  <a:extLst>
                    <a:ext uri="{9D8B030D-6E8A-4147-A177-3AD203B41FA5}">
                      <a16:colId xmlns:a16="http://schemas.microsoft.com/office/drawing/2014/main" val="2078149580"/>
                    </a:ext>
                  </a:extLst>
                </a:gridCol>
                <a:gridCol w="2608728">
                  <a:extLst>
                    <a:ext uri="{9D8B030D-6E8A-4147-A177-3AD203B41FA5}">
                      <a16:colId xmlns:a16="http://schemas.microsoft.com/office/drawing/2014/main" val="4155809406"/>
                    </a:ext>
                  </a:extLst>
                </a:gridCol>
                <a:gridCol w="1355275">
                  <a:extLst>
                    <a:ext uri="{9D8B030D-6E8A-4147-A177-3AD203B41FA5}">
                      <a16:colId xmlns:a16="http://schemas.microsoft.com/office/drawing/2014/main" val="310559310"/>
                    </a:ext>
                  </a:extLst>
                </a:gridCol>
                <a:gridCol w="1579187">
                  <a:extLst>
                    <a:ext uri="{9D8B030D-6E8A-4147-A177-3AD203B41FA5}">
                      <a16:colId xmlns:a16="http://schemas.microsoft.com/office/drawing/2014/main" val="1017467679"/>
                    </a:ext>
                  </a:extLst>
                </a:gridCol>
              </a:tblGrid>
              <a:tr h="340402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활용 데이터</a:t>
                      </a:r>
                      <a:endParaRPr lang="ko-KR" sz="18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형식</a:t>
                      </a:r>
                      <a:endParaRPr lang="ko-KR" sz="18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생성주기</a:t>
                      </a: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644351"/>
                  </a:ext>
                </a:extLst>
              </a:tr>
              <a:tr h="496747"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</a:t>
                      </a:r>
                    </a:p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특성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구별 생활폐기물 배출량 및 재활용률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87263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서울시 주민등록인구 </a:t>
                      </a:r>
                      <a:b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sz="1200" kern="16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 </a:t>
                      </a:r>
                      <a:r>
                        <a:rPr lang="ko-KR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통계 </a:t>
                      </a:r>
                      <a:endParaRPr lang="ko-KR" sz="1200" b="1" kern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분기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146888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서울시 가구원수별 가구수 </a:t>
                      </a:r>
                      <a:b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sz="1200" kern="1600" spc="-4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 </a:t>
                      </a:r>
                      <a:r>
                        <a:rPr lang="ko-KR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통계 </a:t>
                      </a:r>
                      <a:endParaRPr lang="ko-KR" sz="1200" b="1" kern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89340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소득분위</a:t>
                      </a:r>
                      <a:r>
                        <a:rPr lang="en-US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분기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4011956305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서울특별시 자치구별 주거인구</a:t>
                      </a:r>
                      <a:endParaRPr lang="ko-KR" sz="14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58788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기초생활수급자 가구수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1945496337"/>
                  </a:ext>
                </a:extLst>
              </a:tr>
              <a:tr h="496747">
                <a:tc rowSpan="3"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</a:t>
                      </a:r>
                    </a:p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지형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연속수치지형도 행정경계</a:t>
                      </a:r>
                      <a:endParaRPr lang="ko-KR" sz="12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shp</a:t>
                      </a: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4265618011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구별 건물정보 및 위치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shp</a:t>
                      </a: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41622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Open Route Service API</a:t>
                      </a:r>
                      <a:endParaRPr lang="ko-KR" sz="12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json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실시간</a:t>
                      </a: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3883578054"/>
                  </a:ext>
                </a:extLst>
              </a:tr>
              <a:tr h="496747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설문조사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자원순환가게 입지 선정 관련 설문조사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일회성</a:t>
                      </a: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144900559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4958BC-D02C-4D3B-8850-FBF2BF83A3A1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0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6A599D-2678-4305-ACD8-A60F5CEE3068}"/>
              </a:ext>
            </a:extLst>
          </p:cNvPr>
          <p:cNvSpPr/>
          <p:nvPr/>
        </p:nvSpPr>
        <p:spPr>
          <a:xfrm>
            <a:off x="4366045" y="4589401"/>
            <a:ext cx="3289355" cy="1738231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76FD6C-57AD-4F94-87B5-D6D8A866A5EF}"/>
              </a:ext>
            </a:extLst>
          </p:cNvPr>
          <p:cNvSpPr/>
          <p:nvPr/>
        </p:nvSpPr>
        <p:spPr>
          <a:xfrm>
            <a:off x="7960643" y="4581525"/>
            <a:ext cx="3184877" cy="17382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EC4050-312B-48AB-BFF0-5CE988570FE5}"/>
              </a:ext>
            </a:extLst>
          </p:cNvPr>
          <p:cNvSpPr/>
          <p:nvPr/>
        </p:nvSpPr>
        <p:spPr>
          <a:xfrm>
            <a:off x="1204035" y="4588083"/>
            <a:ext cx="2856767" cy="17382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EFCAABD-2D0A-4CD4-B45E-85B143B00FD8}"/>
              </a:ext>
            </a:extLst>
          </p:cNvPr>
          <p:cNvSpPr/>
          <p:nvPr/>
        </p:nvSpPr>
        <p:spPr>
          <a:xfrm>
            <a:off x="26110" y="2541758"/>
            <a:ext cx="12054129" cy="482193"/>
          </a:xfrm>
          <a:prstGeom prst="rightArrow">
            <a:avLst/>
          </a:prstGeom>
          <a:gradFill flip="none" rotWithShape="1">
            <a:gsLst>
              <a:gs pos="93000">
                <a:srgbClr val="7D8EAC"/>
              </a:gs>
              <a:gs pos="16000">
                <a:schemeClr val="accent2">
                  <a:lumMod val="60000"/>
                  <a:lumOff val="40000"/>
                </a:schemeClr>
              </a:gs>
              <a:gs pos="61000">
                <a:srgbClr val="CE6A26"/>
              </a:gs>
              <a:gs pos="0">
                <a:srgbClr val="C55A1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A17A9A-96AF-4656-8F04-FF2C9A473A08}"/>
              </a:ext>
            </a:extLst>
          </p:cNvPr>
          <p:cNvSpPr/>
          <p:nvPr/>
        </p:nvSpPr>
        <p:spPr>
          <a:xfrm>
            <a:off x="4854774" y="1589967"/>
            <a:ext cx="6392346" cy="2351975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A8B643-E4B7-4A2B-830C-FEF0D9A9448A}"/>
              </a:ext>
            </a:extLst>
          </p:cNvPr>
          <p:cNvSpPr/>
          <p:nvPr/>
        </p:nvSpPr>
        <p:spPr>
          <a:xfrm>
            <a:off x="4854774" y="1543440"/>
            <a:ext cx="6392346" cy="42178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CD2949-33F0-4E0D-8DA9-BC086BC2743D}"/>
              </a:ext>
            </a:extLst>
          </p:cNvPr>
          <p:cNvSpPr/>
          <p:nvPr/>
        </p:nvSpPr>
        <p:spPr>
          <a:xfrm>
            <a:off x="1075540" y="1605599"/>
            <a:ext cx="3357974" cy="2351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A0D97-FD9C-4E17-81AE-BDC063D6938B}"/>
              </a:ext>
            </a:extLst>
          </p:cNvPr>
          <p:cNvSpPr/>
          <p:nvPr/>
        </p:nvSpPr>
        <p:spPr>
          <a:xfrm>
            <a:off x="1075540" y="1559072"/>
            <a:ext cx="3357974" cy="4217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C2127-4860-4DD6-980C-55E2ED44590D}"/>
              </a:ext>
            </a:extLst>
          </p:cNvPr>
          <p:cNvSpPr txBox="1"/>
          <p:nvPr/>
        </p:nvSpPr>
        <p:spPr>
          <a:xfrm>
            <a:off x="1102435" y="2208531"/>
            <a:ext cx="33579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 발생량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상업용 건물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주거용 건물 수 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5D2EE-C02A-4161-95B9-BEF5E6B91C52}"/>
              </a:ext>
            </a:extLst>
          </p:cNvPr>
          <p:cNvSpPr txBox="1"/>
          <p:nvPr/>
        </p:nvSpPr>
        <p:spPr>
          <a:xfrm>
            <a:off x="1412179" y="1611520"/>
            <a:ext cx="254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추가로 필요한 데이터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8F9C3B8-3000-482D-BFFB-4EB8898E4E8C}"/>
              </a:ext>
            </a:extLst>
          </p:cNvPr>
          <p:cNvSpPr/>
          <p:nvPr/>
        </p:nvSpPr>
        <p:spPr>
          <a:xfrm>
            <a:off x="1214172" y="1647380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5C083-EA52-4B4E-A755-D5750579C945}"/>
              </a:ext>
            </a:extLst>
          </p:cNvPr>
          <p:cNvSpPr txBox="1"/>
          <p:nvPr/>
        </p:nvSpPr>
        <p:spPr>
          <a:xfrm>
            <a:off x="1705145" y="3689510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쓰레기 발생량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생활폐기물 발생량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83DB41-E461-4A1B-80DA-5E65435B0F72}"/>
              </a:ext>
            </a:extLst>
          </p:cNvPr>
          <p:cNvSpPr txBox="1"/>
          <p:nvPr/>
        </p:nvSpPr>
        <p:spPr>
          <a:xfrm>
            <a:off x="4854774" y="2185668"/>
            <a:ext cx="6324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구별 쓰레기 발생량을 구별 인구수로 나눈 값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7659C-9EBF-4BE3-9A55-178E323DD6FA}"/>
              </a:ext>
            </a:extLst>
          </p:cNvPr>
          <p:cNvSpPr txBox="1"/>
          <p:nvPr/>
        </p:nvSpPr>
        <p:spPr>
          <a:xfrm>
            <a:off x="4854774" y="2743092"/>
            <a:ext cx="632445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구별 건물정보 데이터에서 </a:t>
            </a:r>
            <a:r>
              <a:rPr lang="ko-KR" altLang="en-US" sz="17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동별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상업용 </a:t>
            </a:r>
            <a:r>
              <a:rPr lang="ko-KR" altLang="en-US" sz="17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건물수를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추출한 값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158818-0CE1-4CC0-BC29-D783F9117A06}"/>
              </a:ext>
            </a:extLst>
          </p:cNvPr>
          <p:cNvSpPr txBox="1"/>
          <p:nvPr/>
        </p:nvSpPr>
        <p:spPr>
          <a:xfrm>
            <a:off x="4854774" y="2464380"/>
            <a:ext cx="6324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구별 재활용량을 구별 인구수로 나눈 값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8FE55-FA07-48CA-A89B-B70174F973DF}"/>
              </a:ext>
            </a:extLst>
          </p:cNvPr>
          <p:cNvSpPr txBox="1"/>
          <p:nvPr/>
        </p:nvSpPr>
        <p:spPr>
          <a:xfrm>
            <a:off x="4854775" y="3021804"/>
            <a:ext cx="632445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구별 건물정보 데이터에서 </a:t>
            </a:r>
            <a:r>
              <a:rPr lang="ko-KR" altLang="en-US" sz="17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동별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주거용 </a:t>
            </a:r>
            <a:r>
              <a:rPr lang="ko-KR" altLang="en-US" sz="17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건물수를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추출한 값</a:t>
            </a:r>
            <a:endParaRPr lang="en-US" altLang="ko-KR" sz="17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9D69C-CEDD-44B0-895E-5F00B407C98C}"/>
              </a:ext>
            </a:extLst>
          </p:cNvPr>
          <p:cNvSpPr txBox="1"/>
          <p:nvPr/>
        </p:nvSpPr>
        <p:spPr>
          <a:xfrm>
            <a:off x="4854774" y="3300517"/>
            <a:ext cx="639234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구별 건물정보 데이터에서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법적으로 </a:t>
            </a:r>
            <a:r>
              <a:rPr lang="ko-KR" altLang="en-US" sz="17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분리수거함을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설치해야 하는</a:t>
            </a:r>
            <a:r>
              <a:rPr lang="en-US" altLang="ko-KR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아파트</a:t>
            </a:r>
            <a:r>
              <a:rPr lang="en-US" altLang="ko-KR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연립주택 개수 파악</a:t>
            </a:r>
            <a:endParaRPr lang="ko-KR" altLang="en-US" sz="17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AB603D-15C2-4846-B696-3C0B3D5FFF66}"/>
              </a:ext>
            </a:extLst>
          </p:cNvPr>
          <p:cNvSpPr txBox="1"/>
          <p:nvPr/>
        </p:nvSpPr>
        <p:spPr>
          <a:xfrm>
            <a:off x="5194316" y="1582714"/>
            <a:ext cx="3964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Raw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활용하여 데이터 가공 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5BB224C-3AAC-46E3-9317-4AED3F5364CE}"/>
              </a:ext>
            </a:extLst>
          </p:cNvPr>
          <p:cNvSpPr/>
          <p:nvPr/>
        </p:nvSpPr>
        <p:spPr>
          <a:xfrm>
            <a:off x="4996309" y="1618574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06BABE-45BB-4E65-A37A-A9E6C3A225F5}"/>
              </a:ext>
            </a:extLst>
          </p:cNvPr>
          <p:cNvSpPr txBox="1"/>
          <p:nvPr/>
        </p:nvSpPr>
        <p:spPr>
          <a:xfrm>
            <a:off x="1070184" y="1144985"/>
            <a:ext cx="168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전처리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5247B1-557A-4DF1-BFD4-C2105AB6E1B0}"/>
              </a:ext>
            </a:extLst>
          </p:cNvPr>
          <p:cNvSpPr txBox="1"/>
          <p:nvPr/>
        </p:nvSpPr>
        <p:spPr>
          <a:xfrm>
            <a:off x="1139359" y="4221952"/>
            <a:ext cx="189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최종 데이터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A76954-1665-4C84-8D89-139F03D6B9F0}"/>
              </a:ext>
            </a:extLst>
          </p:cNvPr>
          <p:cNvSpPr txBox="1"/>
          <p:nvPr/>
        </p:nvSpPr>
        <p:spPr>
          <a:xfrm>
            <a:off x="8005466" y="4660617"/>
            <a:ext cx="3140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 발생량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재활용량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상업용 건물 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주거용 건물 수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794785-71AC-4F24-B600-DC3A027276A5}"/>
              </a:ext>
            </a:extLst>
          </p:cNvPr>
          <p:cNvSpPr txBox="1"/>
          <p:nvPr/>
        </p:nvSpPr>
        <p:spPr>
          <a:xfrm>
            <a:off x="1239917" y="4667175"/>
            <a:ext cx="2707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 구분 데이터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구분 데이터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037788-DA51-47DD-AD59-8AD5A35BDC2F}"/>
              </a:ext>
            </a:extLst>
          </p:cNvPr>
          <p:cNvSpPr txBox="1"/>
          <p:nvPr/>
        </p:nvSpPr>
        <p:spPr>
          <a:xfrm>
            <a:off x="4457927" y="4636979"/>
            <a:ext cx="32893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가구수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세대당 인구수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가구수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기초수급 가구수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소득분위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E04C57-F224-43FE-B61B-0554E213BCA9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C5EBF6-CEEF-4EF8-A50B-D191B8C2DDBA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F44D0F0-5055-4F5F-8D0A-BED06FB1CC29}"/>
              </a:ext>
            </a:extLst>
          </p:cNvPr>
          <p:cNvSpPr/>
          <p:nvPr/>
        </p:nvSpPr>
        <p:spPr>
          <a:xfrm>
            <a:off x="2351674" y="67764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166F9-0E36-43AF-B079-D60CBBA0DDB5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427A72-51E0-4B79-87C9-0FDFAF552C94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06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18B078C-3ACA-4259-A8C3-5244BC6B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0199"/>
              </p:ext>
            </p:extLst>
          </p:nvPr>
        </p:nvGraphicFramePr>
        <p:xfrm>
          <a:off x="389274" y="1839050"/>
          <a:ext cx="11467768" cy="374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806">
                  <a:extLst>
                    <a:ext uri="{9D8B030D-6E8A-4147-A177-3AD203B41FA5}">
                      <a16:colId xmlns:a16="http://schemas.microsoft.com/office/drawing/2014/main" val="1001637317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88986057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937441347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261465916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3320409119"/>
                    </a:ext>
                  </a:extLst>
                </a:gridCol>
                <a:gridCol w="896730">
                  <a:extLst>
                    <a:ext uri="{9D8B030D-6E8A-4147-A177-3AD203B41FA5}">
                      <a16:colId xmlns:a16="http://schemas.microsoft.com/office/drawing/2014/main" val="1838857344"/>
                    </a:ext>
                  </a:extLst>
                </a:gridCol>
                <a:gridCol w="840630">
                  <a:extLst>
                    <a:ext uri="{9D8B030D-6E8A-4147-A177-3AD203B41FA5}">
                      <a16:colId xmlns:a16="http://schemas.microsoft.com/office/drawing/2014/main" val="4268644762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1314515821"/>
                    </a:ext>
                  </a:extLst>
                </a:gridCol>
                <a:gridCol w="1064098">
                  <a:extLst>
                    <a:ext uri="{9D8B030D-6E8A-4147-A177-3AD203B41FA5}">
                      <a16:colId xmlns:a16="http://schemas.microsoft.com/office/drawing/2014/main" val="1537250403"/>
                    </a:ext>
                  </a:extLst>
                </a:gridCol>
                <a:gridCol w="1049182">
                  <a:extLst>
                    <a:ext uri="{9D8B030D-6E8A-4147-A177-3AD203B41FA5}">
                      <a16:colId xmlns:a16="http://schemas.microsoft.com/office/drawing/2014/main" val="985212602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389284598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933666347"/>
                    </a:ext>
                  </a:extLst>
                </a:gridCol>
                <a:gridCol w="874082">
                  <a:extLst>
                    <a:ext uri="{9D8B030D-6E8A-4147-A177-3AD203B41FA5}">
                      <a16:colId xmlns:a16="http://schemas.microsoft.com/office/drawing/2014/main" val="3489914577"/>
                    </a:ext>
                  </a:extLst>
                </a:gridCol>
              </a:tblGrid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시군구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행정구역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인구수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세대당 인구수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 가구수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기초수급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소득분위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재활용량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쓰레기 발생량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상업용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건물 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주거용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건물 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분리수거함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개수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38536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청운효자동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12024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5345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10.25130625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20.1567853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5974259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사직동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9371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4577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1487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7.98943703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15.70935088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552717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삼청동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2.129720809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4.187595615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1792691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부암동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9703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4268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8.272490396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16.26590883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9199623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…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863312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성내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23377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10286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3134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8.316463138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15.19073599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967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4825671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길동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46019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20473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6909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16.37144703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29.90385762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5315656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둔촌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0.047671047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0.087075272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3057755"/>
                  </a:ext>
                </a:extLst>
              </a:tr>
              <a:tr h="374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둔촌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24995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11207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2389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8.89207324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16.2421374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737269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1D6B78B-AAC1-4447-85C5-1046DAD82403}"/>
              </a:ext>
            </a:extLst>
          </p:cNvPr>
          <p:cNvSpPr txBox="1"/>
          <p:nvPr/>
        </p:nvSpPr>
        <p:spPr>
          <a:xfrm>
            <a:off x="561994" y="1405711"/>
            <a:ext cx="181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최종 데이터 셋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366354-DC60-4658-90F7-1A67680A2974}"/>
              </a:ext>
            </a:extLst>
          </p:cNvPr>
          <p:cNvSpPr txBox="1"/>
          <p:nvPr/>
        </p:nvSpPr>
        <p:spPr>
          <a:xfrm>
            <a:off x="389274" y="5583807"/>
            <a:ext cx="198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424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6FDC-A31F-49B0-8271-E982BFA42CB0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079B8B-9994-490C-A859-BD35D19B8292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DB88F-447B-445B-ADB1-493BFCEE3F71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76AF66-6F10-4011-AC87-B88F9BE31CF1}"/>
              </a:ext>
            </a:extLst>
          </p:cNvPr>
          <p:cNvSpPr/>
          <p:nvPr/>
        </p:nvSpPr>
        <p:spPr>
          <a:xfrm>
            <a:off x="2351674" y="67764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89146-5437-47CF-B7C1-C8E17C914BFE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38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F45CFF65-6BFC-454F-B5D7-27AC39908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69039"/>
              </p:ext>
            </p:extLst>
          </p:nvPr>
        </p:nvGraphicFramePr>
        <p:xfrm>
          <a:off x="389275" y="1817806"/>
          <a:ext cx="11467764" cy="4413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52">
                  <a:extLst>
                    <a:ext uri="{9D8B030D-6E8A-4147-A177-3AD203B41FA5}">
                      <a16:colId xmlns:a16="http://schemas.microsoft.com/office/drawing/2014/main" val="4128386398"/>
                    </a:ext>
                  </a:extLst>
                </a:gridCol>
                <a:gridCol w="863186">
                  <a:extLst>
                    <a:ext uri="{9D8B030D-6E8A-4147-A177-3AD203B41FA5}">
                      <a16:colId xmlns:a16="http://schemas.microsoft.com/office/drawing/2014/main" val="2127993301"/>
                    </a:ext>
                  </a:extLst>
                </a:gridCol>
                <a:gridCol w="911146">
                  <a:extLst>
                    <a:ext uri="{9D8B030D-6E8A-4147-A177-3AD203B41FA5}">
                      <a16:colId xmlns:a16="http://schemas.microsoft.com/office/drawing/2014/main" val="4069473242"/>
                    </a:ext>
                  </a:extLst>
                </a:gridCol>
                <a:gridCol w="916578">
                  <a:extLst>
                    <a:ext uri="{9D8B030D-6E8A-4147-A177-3AD203B41FA5}">
                      <a16:colId xmlns:a16="http://schemas.microsoft.com/office/drawing/2014/main" val="505213356"/>
                    </a:ext>
                  </a:extLst>
                </a:gridCol>
                <a:gridCol w="943275">
                  <a:extLst>
                    <a:ext uri="{9D8B030D-6E8A-4147-A177-3AD203B41FA5}">
                      <a16:colId xmlns:a16="http://schemas.microsoft.com/office/drawing/2014/main" val="4221480987"/>
                    </a:ext>
                  </a:extLst>
                </a:gridCol>
                <a:gridCol w="964539">
                  <a:extLst>
                    <a:ext uri="{9D8B030D-6E8A-4147-A177-3AD203B41FA5}">
                      <a16:colId xmlns:a16="http://schemas.microsoft.com/office/drawing/2014/main" val="1387293169"/>
                    </a:ext>
                  </a:extLst>
                </a:gridCol>
                <a:gridCol w="916578">
                  <a:extLst>
                    <a:ext uri="{9D8B030D-6E8A-4147-A177-3AD203B41FA5}">
                      <a16:colId xmlns:a16="http://schemas.microsoft.com/office/drawing/2014/main" val="2920265888"/>
                    </a:ext>
                  </a:extLst>
                </a:gridCol>
                <a:gridCol w="726235">
                  <a:extLst>
                    <a:ext uri="{9D8B030D-6E8A-4147-A177-3AD203B41FA5}">
                      <a16:colId xmlns:a16="http://schemas.microsoft.com/office/drawing/2014/main" val="557095786"/>
                    </a:ext>
                  </a:extLst>
                </a:gridCol>
                <a:gridCol w="925477">
                  <a:extLst>
                    <a:ext uri="{9D8B030D-6E8A-4147-A177-3AD203B41FA5}">
                      <a16:colId xmlns:a16="http://schemas.microsoft.com/office/drawing/2014/main" val="2262489711"/>
                    </a:ext>
                  </a:extLst>
                </a:gridCol>
                <a:gridCol w="934375">
                  <a:extLst>
                    <a:ext uri="{9D8B030D-6E8A-4147-A177-3AD203B41FA5}">
                      <a16:colId xmlns:a16="http://schemas.microsoft.com/office/drawing/2014/main" val="700947091"/>
                    </a:ext>
                  </a:extLst>
                </a:gridCol>
                <a:gridCol w="907679">
                  <a:extLst>
                    <a:ext uri="{9D8B030D-6E8A-4147-A177-3AD203B41FA5}">
                      <a16:colId xmlns:a16="http://schemas.microsoft.com/office/drawing/2014/main" val="603643289"/>
                    </a:ext>
                  </a:extLst>
                </a:gridCol>
                <a:gridCol w="919094">
                  <a:extLst>
                    <a:ext uri="{9D8B030D-6E8A-4147-A177-3AD203B41FA5}">
                      <a16:colId xmlns:a16="http://schemas.microsoft.com/office/drawing/2014/main" val="113548265"/>
                    </a:ext>
                  </a:extLst>
                </a:gridCol>
                <a:gridCol w="911550">
                  <a:extLst>
                    <a:ext uri="{9D8B030D-6E8A-4147-A177-3AD203B41FA5}">
                      <a16:colId xmlns:a16="http://schemas.microsoft.com/office/drawing/2014/main" val="2130440078"/>
                    </a:ext>
                  </a:extLst>
                </a:gridCol>
              </a:tblGrid>
              <a:tr h="4287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시군구</a:t>
                      </a:r>
                      <a:endParaRPr lang="ko-KR" altLang="en-US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행정구역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인구수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세대당 </a:t>
                      </a:r>
                      <a:endParaRPr lang="en-US" altLang="ko-KR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인구수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 가구수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기초수급</a:t>
                      </a:r>
                      <a:endParaRPr lang="en-US" altLang="ko-KR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소득분위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재활용량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쓰레기</a:t>
                      </a:r>
                      <a:endParaRPr lang="en-US" altLang="ko-KR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발생량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상업용</a:t>
                      </a:r>
                      <a:endParaRPr lang="en-US" altLang="ko-KR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건물 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주거용</a:t>
                      </a:r>
                      <a:endParaRPr lang="en-US" altLang="ko-KR" sz="1100" b="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l" fontAlgn="ctr"/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건물 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분리수거함</a:t>
                      </a:r>
                      <a:r>
                        <a:rPr lang="ko-KR" altLang="en-US" sz="1100" b="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개수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088505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청운효자동</a:t>
                      </a:r>
                      <a:endParaRPr lang="ko-KR" altLang="en-US" sz="11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-0.90094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-0.827648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0.252874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-0.642254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-0.697011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0.399254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20.156785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0.409857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0.641932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0.338028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923355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사직동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-1.144108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-0.971799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-0.482759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-0.596243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-0.737471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-0.030540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15.709351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1.525292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-0.143698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-0.694836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14230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삼청동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-1.774066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-1.570363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-0.436782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-1.063529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-0.880920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-1.143986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4.187596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0.736706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-0.334511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-1.145540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663087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부암동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-1.113678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-1.029797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0.206897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-0.747362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-0.728276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0.023245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16.265909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-0.062257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0.332155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0.713615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909219"/>
                  </a:ext>
                </a:extLst>
              </a:tr>
              <a:tr h="26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117065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성내</a:t>
                      </a:r>
                      <a:r>
                        <a:rPr lang="en-US" altLang="ko-KR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0.139639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0.099761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0.098987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-0.049655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0.031601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15.190736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0.155642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0.183746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0.262911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535984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2.214935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2.011825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-0.160920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1.692486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1.053793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1.562185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29.903858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0.798962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0.689046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2.197183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995564"/>
                  </a:ext>
                </a:extLst>
              </a:tr>
              <a:tr h="470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둔촌</a:t>
                      </a:r>
                      <a:r>
                        <a:rPr lang="en-US" altLang="ko-KR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-1.990743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-1.800103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-1.264368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-1.221401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-0.936092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-1.539611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0.087075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-1.001297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-0.951710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-1.201878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822093"/>
                  </a:ext>
                </a:extLst>
              </a:tr>
              <a:tr h="4287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둔촌</a:t>
                      </a:r>
                      <a:r>
                        <a:rPr lang="en-US" altLang="ko-KR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0.287940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0.272629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0.390805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-0.215492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-0.218851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0.140976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16.242137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0.015564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0.005889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0.413146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1698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D6B78B-AAC1-4447-85C5-1046DAD82403}"/>
              </a:ext>
            </a:extLst>
          </p:cNvPr>
          <p:cNvSpPr txBox="1"/>
          <p:nvPr/>
        </p:nvSpPr>
        <p:spPr>
          <a:xfrm>
            <a:off x="561994" y="1405711"/>
            <a:ext cx="218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표준화 된 데이터 셋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366354-DC60-4658-90F7-1A67680A2974}"/>
              </a:ext>
            </a:extLst>
          </p:cNvPr>
          <p:cNvSpPr txBox="1"/>
          <p:nvPr/>
        </p:nvSpPr>
        <p:spPr>
          <a:xfrm>
            <a:off x="389274" y="6304653"/>
            <a:ext cx="198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424 rows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E1FF9-646E-4D78-96C6-1B4DE16683C8}"/>
              </a:ext>
            </a:extLst>
          </p:cNvPr>
          <p:cNvSpPr txBox="1"/>
          <p:nvPr/>
        </p:nvSpPr>
        <p:spPr>
          <a:xfrm>
            <a:off x="6791979" y="1159490"/>
            <a:ext cx="506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 분석을 위해 데이터 스케일링 진행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Robust Scaler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E7750-C768-4F89-8D49-17D3AF50A89E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233F3-A2F0-4E9F-BE8C-A7514F90BCA3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44A45-B4DE-4555-BFFD-F94A7D43C551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18EA82-66CB-4D5B-A7AF-57970B58F2D4}"/>
              </a:ext>
            </a:extLst>
          </p:cNvPr>
          <p:cNvSpPr/>
          <p:nvPr/>
        </p:nvSpPr>
        <p:spPr>
          <a:xfrm>
            <a:off x="2351674" y="67764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2DA16-50DD-4119-A6AA-D94A0CD2BEAF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87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51264B-6D35-4E40-8190-2F1488AC99BC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A0D22-F9E5-4620-9DEC-B3F26C299A7E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C06E20-1E5A-4148-B894-C45870F40F50}"/>
              </a:ext>
            </a:extLst>
          </p:cNvPr>
          <p:cNvSpPr/>
          <p:nvPr/>
        </p:nvSpPr>
        <p:spPr>
          <a:xfrm>
            <a:off x="3420367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2CAD6-EC0F-49FD-9EF2-DCD990EDDE99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E3C5C3DF-189C-4CB5-B434-A4D77B02E532}"/>
              </a:ext>
            </a:extLst>
          </p:cNvPr>
          <p:cNvSpPr/>
          <p:nvPr/>
        </p:nvSpPr>
        <p:spPr>
          <a:xfrm>
            <a:off x="486117" y="1341533"/>
            <a:ext cx="3180901" cy="847493"/>
          </a:xfrm>
          <a:prstGeom prst="chevr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및 정제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1C475631-EF58-466B-9F8F-6D660E749A07}"/>
              </a:ext>
            </a:extLst>
          </p:cNvPr>
          <p:cNvSpPr/>
          <p:nvPr/>
        </p:nvSpPr>
        <p:spPr>
          <a:xfrm>
            <a:off x="3286911" y="1337108"/>
            <a:ext cx="6762526" cy="847493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과정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0C5D46-9F35-4E4E-9407-FB85D99FD1E6}"/>
              </a:ext>
            </a:extLst>
          </p:cNvPr>
          <p:cNvSpPr/>
          <p:nvPr/>
        </p:nvSpPr>
        <p:spPr>
          <a:xfrm>
            <a:off x="597552" y="2652315"/>
            <a:ext cx="2819635" cy="6244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구별 생활폐기물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배출량 및 재활용량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C6C32C-5EBA-4DC9-A67E-F7CFCA3415ED}"/>
              </a:ext>
            </a:extLst>
          </p:cNvPr>
          <p:cNvSpPr/>
          <p:nvPr/>
        </p:nvSpPr>
        <p:spPr>
          <a:xfrm>
            <a:off x="4368755" y="2637687"/>
            <a:ext cx="409309" cy="34583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변수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후보군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도출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FC358E-9249-418A-8C6E-3B04FE29DDDF}"/>
              </a:ext>
            </a:extLst>
          </p:cNvPr>
          <p:cNvSpPr/>
          <p:nvPr/>
        </p:nvSpPr>
        <p:spPr>
          <a:xfrm>
            <a:off x="10504882" y="2628133"/>
            <a:ext cx="371903" cy="34747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MCLP </a:t>
            </a:r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모델 이용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EF2738-D694-4F97-AEE8-07EFCCECD64F}"/>
              </a:ext>
            </a:extLst>
          </p:cNvPr>
          <p:cNvSpPr/>
          <p:nvPr/>
        </p:nvSpPr>
        <p:spPr>
          <a:xfrm>
            <a:off x="611510" y="3367498"/>
            <a:ext cx="2805677" cy="6244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구별 정보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468D5E-65FA-4CD1-96FF-5D35C3323988}"/>
              </a:ext>
            </a:extLst>
          </p:cNvPr>
          <p:cNvSpPr/>
          <p:nvPr/>
        </p:nvSpPr>
        <p:spPr>
          <a:xfrm>
            <a:off x="625471" y="5516467"/>
            <a:ext cx="2791715" cy="6244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구별 건물정보 및 위치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BCCDC3-4823-4CC9-8810-01C3B24E4ACF}"/>
              </a:ext>
            </a:extLst>
          </p:cNvPr>
          <p:cNvSpPr/>
          <p:nvPr/>
        </p:nvSpPr>
        <p:spPr>
          <a:xfrm>
            <a:off x="625472" y="4801284"/>
            <a:ext cx="2791715" cy="6244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연속수치지형도 행정경계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F11798-843D-4CA4-BF1D-F0E0E2842572}"/>
              </a:ext>
            </a:extLst>
          </p:cNvPr>
          <p:cNvSpPr/>
          <p:nvPr/>
        </p:nvSpPr>
        <p:spPr>
          <a:xfrm>
            <a:off x="3722761" y="2637687"/>
            <a:ext cx="446173" cy="1598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상관분석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C5810D-6BA1-4EE6-9EDE-44C9498912A9}"/>
              </a:ext>
            </a:extLst>
          </p:cNvPr>
          <p:cNvSpPr/>
          <p:nvPr/>
        </p:nvSpPr>
        <p:spPr>
          <a:xfrm>
            <a:off x="3724305" y="4452231"/>
            <a:ext cx="446174" cy="16438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회귀분석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A06194-693D-4615-BDC9-0C60709C6D00}"/>
              </a:ext>
            </a:extLst>
          </p:cNvPr>
          <p:cNvSpPr/>
          <p:nvPr/>
        </p:nvSpPr>
        <p:spPr>
          <a:xfrm>
            <a:off x="5039999" y="2621334"/>
            <a:ext cx="413626" cy="3474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최종변수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도출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053873-F208-48B8-9C91-3CD3467EB43F}"/>
              </a:ext>
            </a:extLst>
          </p:cNvPr>
          <p:cNvSpPr/>
          <p:nvPr/>
        </p:nvSpPr>
        <p:spPr>
          <a:xfrm>
            <a:off x="5705400" y="2628133"/>
            <a:ext cx="413624" cy="34747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클러스터링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반복진행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3C8C45F-E6E0-45FA-9A80-F68DA5C8583E}"/>
              </a:ext>
            </a:extLst>
          </p:cNvPr>
          <p:cNvSpPr/>
          <p:nvPr/>
        </p:nvSpPr>
        <p:spPr>
          <a:xfrm>
            <a:off x="9679577" y="1337108"/>
            <a:ext cx="2038029" cy="84749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560AB9-4532-428B-9B93-51717DE0964F}"/>
              </a:ext>
            </a:extLst>
          </p:cNvPr>
          <p:cNvSpPr/>
          <p:nvPr/>
        </p:nvSpPr>
        <p:spPr>
          <a:xfrm>
            <a:off x="9974438" y="2628133"/>
            <a:ext cx="413624" cy="34747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격자형태 구</a:t>
            </a:r>
            <a:r>
              <a:rPr lang="en-US" altLang="ko-KR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입지후보군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A67544-6FEA-44A3-8D5F-0BDAF0A819C3}"/>
              </a:ext>
            </a:extLst>
          </p:cNvPr>
          <p:cNvSpPr/>
          <p:nvPr/>
        </p:nvSpPr>
        <p:spPr>
          <a:xfrm>
            <a:off x="597552" y="4086101"/>
            <a:ext cx="2819635" cy="6244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동별</a:t>
            </a:r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정보 </a:t>
            </a:r>
            <a:endParaRPr lang="en-US" altLang="ko-KR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데이터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125446-D744-411E-A500-9613D01964BD}"/>
              </a:ext>
            </a:extLst>
          </p:cNvPr>
          <p:cNvGrpSpPr/>
          <p:nvPr/>
        </p:nvGrpSpPr>
        <p:grpSpPr>
          <a:xfrm rot="185883">
            <a:off x="6421021" y="2689082"/>
            <a:ext cx="3295940" cy="3093894"/>
            <a:chOff x="1396017" y="261395"/>
            <a:chExt cx="6811686" cy="6286216"/>
          </a:xfrm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ADEA687-6836-412C-8033-3E49B74B9CB5}"/>
                </a:ext>
              </a:extLst>
            </p:cNvPr>
            <p:cNvSpPr/>
            <p:nvPr/>
          </p:nvSpPr>
          <p:spPr>
            <a:xfrm>
              <a:off x="4692012" y="2252749"/>
              <a:ext cx="2016359" cy="1964651"/>
            </a:xfrm>
            <a:custGeom>
              <a:avLst/>
              <a:gdLst>
                <a:gd name="connsiteX0" fmla="*/ 1343028 w 2016359"/>
                <a:gd name="connsiteY0" fmla="*/ 0 h 1964651"/>
                <a:gd name="connsiteX1" fmla="*/ 1956072 w 2016359"/>
                <a:gd name="connsiteY1" fmla="*/ 91749 h 1964651"/>
                <a:gd name="connsiteX2" fmla="*/ 2013838 w 2016359"/>
                <a:gd name="connsiteY2" fmla="*/ 112678 h 1964651"/>
                <a:gd name="connsiteX3" fmla="*/ 2016359 w 2016359"/>
                <a:gd name="connsiteY3" fmla="*/ 162099 h 1964651"/>
                <a:gd name="connsiteX4" fmla="*/ 937463 w 2016359"/>
                <a:gd name="connsiteY4" fmla="*/ 1956563 h 1964651"/>
                <a:gd name="connsiteX5" fmla="*/ 920503 w 2016359"/>
                <a:gd name="connsiteY5" fmla="*/ 1964651 h 1964651"/>
                <a:gd name="connsiteX6" fmla="*/ 893822 w 2016359"/>
                <a:gd name="connsiteY6" fmla="*/ 1791587 h 1964651"/>
                <a:gd name="connsiteX7" fmla="*/ 26785 w 2016359"/>
                <a:gd name="connsiteY7" fmla="*/ 510631 h 1964651"/>
                <a:gd name="connsiteX8" fmla="*/ 0 w 2016359"/>
                <a:gd name="connsiteY8" fmla="*/ 494523 h 1964651"/>
                <a:gd name="connsiteX9" fmla="*/ 31687 w 2016359"/>
                <a:gd name="connsiteY9" fmla="*/ 466014 h 1964651"/>
                <a:gd name="connsiteX10" fmla="*/ 1343028 w 2016359"/>
                <a:gd name="connsiteY10" fmla="*/ 0 h 196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6359" h="1964651">
                  <a:moveTo>
                    <a:pt x="1343028" y="0"/>
                  </a:moveTo>
                  <a:cubicBezTo>
                    <a:pt x="1556509" y="0"/>
                    <a:pt x="1762412" y="32122"/>
                    <a:pt x="1956072" y="91749"/>
                  </a:cubicBezTo>
                  <a:lnTo>
                    <a:pt x="2013838" y="112678"/>
                  </a:lnTo>
                  <a:lnTo>
                    <a:pt x="2016359" y="162099"/>
                  </a:lnTo>
                  <a:cubicBezTo>
                    <a:pt x="2016359" y="936973"/>
                    <a:pt x="1580102" y="1610980"/>
                    <a:pt x="937463" y="1956563"/>
                  </a:cubicBezTo>
                  <a:lnTo>
                    <a:pt x="920503" y="1964651"/>
                  </a:lnTo>
                  <a:lnTo>
                    <a:pt x="893822" y="1791587"/>
                  </a:lnTo>
                  <a:cubicBezTo>
                    <a:pt x="783975" y="1260189"/>
                    <a:pt x="465487" y="804025"/>
                    <a:pt x="26785" y="510631"/>
                  </a:cubicBezTo>
                  <a:lnTo>
                    <a:pt x="0" y="494523"/>
                  </a:lnTo>
                  <a:lnTo>
                    <a:pt x="31687" y="466014"/>
                  </a:lnTo>
                  <a:cubicBezTo>
                    <a:pt x="388046" y="174885"/>
                    <a:pt x="844906" y="0"/>
                    <a:pt x="134302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1756055-CDDE-4815-A497-D72CF161CD21}"/>
                </a:ext>
              </a:extLst>
            </p:cNvPr>
            <p:cNvSpPr/>
            <p:nvPr/>
          </p:nvSpPr>
          <p:spPr>
            <a:xfrm>
              <a:off x="2600461" y="2414848"/>
              <a:ext cx="2091551" cy="1928097"/>
            </a:xfrm>
            <a:custGeom>
              <a:avLst/>
              <a:gdLst>
                <a:gd name="connsiteX0" fmla="*/ 965700 w 2091551"/>
                <a:gd name="connsiteY0" fmla="*/ 0 h 1928097"/>
                <a:gd name="connsiteX1" fmla="*/ 1948360 w 2091551"/>
                <a:gd name="connsiteY1" fmla="*/ 246311 h 1928097"/>
                <a:gd name="connsiteX2" fmla="*/ 2091551 w 2091551"/>
                <a:gd name="connsiteY2" fmla="*/ 332424 h 1928097"/>
                <a:gd name="connsiteX3" fmla="*/ 1976839 w 2091551"/>
                <a:gd name="connsiteY3" fmla="*/ 435630 h 1928097"/>
                <a:gd name="connsiteX4" fmla="*/ 1373023 w 2091551"/>
                <a:gd name="connsiteY4" fmla="*/ 1878676 h 1928097"/>
                <a:gd name="connsiteX5" fmla="*/ 1375544 w 2091551"/>
                <a:gd name="connsiteY5" fmla="*/ 1928097 h 1928097"/>
                <a:gd name="connsiteX6" fmla="*/ 1243903 w 2091551"/>
                <a:gd name="connsiteY6" fmla="*/ 1880401 h 1928097"/>
                <a:gd name="connsiteX7" fmla="*/ 26681 w 2091551"/>
                <a:gd name="connsiteY7" fmla="*/ 411287 h 1928097"/>
                <a:gd name="connsiteX8" fmla="*/ 0 w 2091551"/>
                <a:gd name="connsiteY8" fmla="*/ 238223 h 1928097"/>
                <a:gd name="connsiteX9" fmla="*/ 163249 w 2091551"/>
                <a:gd name="connsiteY9" fmla="*/ 160374 h 1928097"/>
                <a:gd name="connsiteX10" fmla="*/ 965700 w 2091551"/>
                <a:gd name="connsiteY10" fmla="*/ 0 h 19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1551" h="1928097">
                  <a:moveTo>
                    <a:pt x="965700" y="0"/>
                  </a:moveTo>
                  <a:cubicBezTo>
                    <a:pt x="1321502" y="0"/>
                    <a:pt x="1656252" y="89227"/>
                    <a:pt x="1948360" y="246311"/>
                  </a:cubicBezTo>
                  <a:lnTo>
                    <a:pt x="2091551" y="332424"/>
                  </a:lnTo>
                  <a:lnTo>
                    <a:pt x="1976839" y="435630"/>
                  </a:lnTo>
                  <a:cubicBezTo>
                    <a:pt x="1603771" y="804938"/>
                    <a:pt x="1373023" y="1315132"/>
                    <a:pt x="1373023" y="1878676"/>
                  </a:cubicBezTo>
                  <a:lnTo>
                    <a:pt x="1375544" y="1928097"/>
                  </a:lnTo>
                  <a:lnTo>
                    <a:pt x="1243903" y="1880401"/>
                  </a:lnTo>
                  <a:cubicBezTo>
                    <a:pt x="627301" y="1622229"/>
                    <a:pt x="163990" y="1075535"/>
                    <a:pt x="26681" y="411287"/>
                  </a:cubicBezTo>
                  <a:lnTo>
                    <a:pt x="0" y="238223"/>
                  </a:lnTo>
                  <a:lnTo>
                    <a:pt x="163249" y="160374"/>
                  </a:lnTo>
                  <a:cubicBezTo>
                    <a:pt x="409891" y="57105"/>
                    <a:pt x="681059" y="0"/>
                    <a:pt x="96570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CB48144-F366-4290-974C-BAA2A18F9A0E}"/>
                </a:ext>
              </a:extLst>
            </p:cNvPr>
            <p:cNvSpPr/>
            <p:nvPr/>
          </p:nvSpPr>
          <p:spPr>
            <a:xfrm>
              <a:off x="3976004" y="4217400"/>
              <a:ext cx="1651712" cy="1784475"/>
            </a:xfrm>
            <a:custGeom>
              <a:avLst/>
              <a:gdLst>
                <a:gd name="connsiteX0" fmla="*/ 1636510 w 1651712"/>
                <a:gd name="connsiteY0" fmla="*/ 0 h 1784475"/>
                <a:gd name="connsiteX1" fmla="*/ 1641068 w 1651712"/>
                <a:gd name="connsiteY1" fmla="*/ 29566 h 1784475"/>
                <a:gd name="connsiteX2" fmla="*/ 1651712 w 1651712"/>
                <a:gd name="connsiteY2" fmla="*/ 238223 h 1784475"/>
                <a:gd name="connsiteX3" fmla="*/ 1047896 w 1651712"/>
                <a:gd name="connsiteY3" fmla="*/ 1681269 h 1784475"/>
                <a:gd name="connsiteX4" fmla="*/ 933184 w 1651712"/>
                <a:gd name="connsiteY4" fmla="*/ 1784475 h 1784475"/>
                <a:gd name="connsiteX5" fmla="*/ 906399 w 1651712"/>
                <a:gd name="connsiteY5" fmla="*/ 1768367 h 1784475"/>
                <a:gd name="connsiteX6" fmla="*/ 8123 w 1651712"/>
                <a:gd name="connsiteY6" fmla="*/ 284781 h 1784475"/>
                <a:gd name="connsiteX7" fmla="*/ 0 w 1651712"/>
                <a:gd name="connsiteY7" fmla="*/ 125545 h 1784475"/>
                <a:gd name="connsiteX8" fmla="*/ 57766 w 1651712"/>
                <a:gd name="connsiteY8" fmla="*/ 146474 h 1784475"/>
                <a:gd name="connsiteX9" fmla="*/ 670810 w 1651712"/>
                <a:gd name="connsiteY9" fmla="*/ 238223 h 1784475"/>
                <a:gd name="connsiteX10" fmla="*/ 1473261 w 1651712"/>
                <a:gd name="connsiteY10" fmla="*/ 77849 h 1784475"/>
                <a:gd name="connsiteX11" fmla="*/ 1636510 w 1651712"/>
                <a:gd name="connsiteY11" fmla="*/ 0 h 17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1712" h="1784475">
                  <a:moveTo>
                    <a:pt x="1636510" y="0"/>
                  </a:moveTo>
                  <a:lnTo>
                    <a:pt x="1641068" y="29566"/>
                  </a:lnTo>
                  <a:cubicBezTo>
                    <a:pt x="1648107" y="98171"/>
                    <a:pt x="1651712" y="167780"/>
                    <a:pt x="1651712" y="238223"/>
                  </a:cubicBezTo>
                  <a:cubicBezTo>
                    <a:pt x="1651712" y="801768"/>
                    <a:pt x="1420965" y="1311961"/>
                    <a:pt x="1047896" y="1681269"/>
                  </a:cubicBezTo>
                  <a:lnTo>
                    <a:pt x="933184" y="1784475"/>
                  </a:lnTo>
                  <a:lnTo>
                    <a:pt x="906399" y="1768367"/>
                  </a:lnTo>
                  <a:cubicBezTo>
                    <a:pt x="412860" y="1438299"/>
                    <a:pt x="71466" y="902226"/>
                    <a:pt x="8123" y="284781"/>
                  </a:cubicBezTo>
                  <a:lnTo>
                    <a:pt x="0" y="125545"/>
                  </a:lnTo>
                  <a:lnTo>
                    <a:pt x="57766" y="146474"/>
                  </a:lnTo>
                  <a:cubicBezTo>
                    <a:pt x="251427" y="206101"/>
                    <a:pt x="457329" y="238223"/>
                    <a:pt x="670810" y="238223"/>
                  </a:cubicBezTo>
                  <a:cubicBezTo>
                    <a:pt x="955452" y="238223"/>
                    <a:pt x="1226620" y="181118"/>
                    <a:pt x="1473261" y="77849"/>
                  </a:cubicBezTo>
                  <a:lnTo>
                    <a:pt x="163651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70B8541-BC04-42E9-AFCE-201A1F7E1FBE}"/>
                </a:ext>
              </a:extLst>
            </p:cNvPr>
            <p:cNvSpPr/>
            <p:nvPr/>
          </p:nvSpPr>
          <p:spPr>
            <a:xfrm>
              <a:off x="2587780" y="261395"/>
              <a:ext cx="4120591" cy="2373199"/>
            </a:xfrm>
            <a:custGeom>
              <a:avLst/>
              <a:gdLst>
                <a:gd name="connsiteX0" fmla="*/ 2061556 w 4120591"/>
                <a:gd name="connsiteY0" fmla="*/ 0 h 2373199"/>
                <a:gd name="connsiteX1" fmla="*/ 4112468 w 4120591"/>
                <a:gd name="connsiteY1" fmla="*/ 1832118 h 2373199"/>
                <a:gd name="connsiteX2" fmla="*/ 4120591 w 4120591"/>
                <a:gd name="connsiteY2" fmla="*/ 1991354 h 2373199"/>
                <a:gd name="connsiteX3" fmla="*/ 4062825 w 4120591"/>
                <a:gd name="connsiteY3" fmla="*/ 1970425 h 2373199"/>
                <a:gd name="connsiteX4" fmla="*/ 3449781 w 4120591"/>
                <a:gd name="connsiteY4" fmla="*/ 1878676 h 2373199"/>
                <a:gd name="connsiteX5" fmla="*/ 2138440 w 4120591"/>
                <a:gd name="connsiteY5" fmla="*/ 2344690 h 2373199"/>
                <a:gd name="connsiteX6" fmla="*/ 2106753 w 4120591"/>
                <a:gd name="connsiteY6" fmla="*/ 2373199 h 2373199"/>
                <a:gd name="connsiteX7" fmla="*/ 1963562 w 4120591"/>
                <a:gd name="connsiteY7" fmla="*/ 2287086 h 2373199"/>
                <a:gd name="connsiteX8" fmla="*/ 980902 w 4120591"/>
                <a:gd name="connsiteY8" fmla="*/ 2040775 h 2373199"/>
                <a:gd name="connsiteX9" fmla="*/ 178451 w 4120591"/>
                <a:gd name="connsiteY9" fmla="*/ 2201149 h 2373199"/>
                <a:gd name="connsiteX10" fmla="*/ 15202 w 4120591"/>
                <a:gd name="connsiteY10" fmla="*/ 2278998 h 2373199"/>
                <a:gd name="connsiteX11" fmla="*/ 10644 w 4120591"/>
                <a:gd name="connsiteY11" fmla="*/ 2249432 h 2373199"/>
                <a:gd name="connsiteX12" fmla="*/ 0 w 4120591"/>
                <a:gd name="connsiteY12" fmla="*/ 2040775 h 2373199"/>
                <a:gd name="connsiteX13" fmla="*/ 2061556 w 4120591"/>
                <a:gd name="connsiteY13" fmla="*/ 0 h 237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0591" h="2373199">
                  <a:moveTo>
                    <a:pt x="2061556" y="0"/>
                  </a:moveTo>
                  <a:cubicBezTo>
                    <a:pt x="3128962" y="0"/>
                    <a:pt x="4006896" y="803044"/>
                    <a:pt x="4112468" y="1832118"/>
                  </a:cubicBezTo>
                  <a:lnTo>
                    <a:pt x="4120591" y="1991354"/>
                  </a:lnTo>
                  <a:lnTo>
                    <a:pt x="4062825" y="1970425"/>
                  </a:lnTo>
                  <a:cubicBezTo>
                    <a:pt x="3869165" y="1910798"/>
                    <a:pt x="3663262" y="1878676"/>
                    <a:pt x="3449781" y="1878676"/>
                  </a:cubicBezTo>
                  <a:cubicBezTo>
                    <a:pt x="2951659" y="1878676"/>
                    <a:pt x="2494799" y="2053561"/>
                    <a:pt x="2138440" y="2344690"/>
                  </a:cubicBezTo>
                  <a:lnTo>
                    <a:pt x="2106753" y="2373199"/>
                  </a:lnTo>
                  <a:lnTo>
                    <a:pt x="1963562" y="2287086"/>
                  </a:lnTo>
                  <a:cubicBezTo>
                    <a:pt x="1671454" y="2130002"/>
                    <a:pt x="1336704" y="2040775"/>
                    <a:pt x="980902" y="2040775"/>
                  </a:cubicBezTo>
                  <a:cubicBezTo>
                    <a:pt x="696261" y="2040775"/>
                    <a:pt x="425093" y="2097880"/>
                    <a:pt x="178451" y="2201149"/>
                  </a:cubicBezTo>
                  <a:lnTo>
                    <a:pt x="15202" y="2278998"/>
                  </a:lnTo>
                  <a:lnTo>
                    <a:pt x="10644" y="2249432"/>
                  </a:lnTo>
                  <a:cubicBezTo>
                    <a:pt x="3606" y="2180828"/>
                    <a:pt x="0" y="2111218"/>
                    <a:pt x="0" y="2040775"/>
                  </a:cubicBezTo>
                  <a:cubicBezTo>
                    <a:pt x="0" y="913686"/>
                    <a:pt x="922990" y="0"/>
                    <a:pt x="2061556" y="0"/>
                  </a:cubicBezTo>
                  <a:close/>
                </a:path>
              </a:pathLst>
            </a:custGeom>
            <a:solidFill>
              <a:srgbClr val="F4B183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2869C61-ACB6-40DD-9A73-E212652983E2}"/>
                </a:ext>
              </a:extLst>
            </p:cNvPr>
            <p:cNvSpPr/>
            <p:nvPr/>
          </p:nvSpPr>
          <p:spPr>
            <a:xfrm>
              <a:off x="5020296" y="2414848"/>
              <a:ext cx="3187407" cy="3968872"/>
            </a:xfrm>
            <a:custGeom>
              <a:avLst/>
              <a:gdLst>
                <a:gd name="connsiteX0" fmla="*/ 1796661 w 3187407"/>
                <a:gd name="connsiteY0" fmla="*/ 0 h 3968872"/>
                <a:gd name="connsiteX1" fmla="*/ 1928302 w 3187407"/>
                <a:gd name="connsiteY1" fmla="*/ 47696 h 3968872"/>
                <a:gd name="connsiteX2" fmla="*/ 3187407 w 3187407"/>
                <a:gd name="connsiteY2" fmla="*/ 1928097 h 3968872"/>
                <a:gd name="connsiteX3" fmla="*/ 1125851 w 3187407"/>
                <a:gd name="connsiteY3" fmla="*/ 3968872 h 3968872"/>
                <a:gd name="connsiteX4" fmla="*/ 143191 w 3187407"/>
                <a:gd name="connsiteY4" fmla="*/ 3722561 h 3968872"/>
                <a:gd name="connsiteX5" fmla="*/ 0 w 3187407"/>
                <a:gd name="connsiteY5" fmla="*/ 3636448 h 3968872"/>
                <a:gd name="connsiteX6" fmla="*/ 114712 w 3187407"/>
                <a:gd name="connsiteY6" fmla="*/ 3533242 h 3968872"/>
                <a:gd name="connsiteX7" fmla="*/ 718528 w 3187407"/>
                <a:gd name="connsiteY7" fmla="*/ 2090196 h 3968872"/>
                <a:gd name="connsiteX8" fmla="*/ 707884 w 3187407"/>
                <a:gd name="connsiteY8" fmla="*/ 1881539 h 3968872"/>
                <a:gd name="connsiteX9" fmla="*/ 703326 w 3187407"/>
                <a:gd name="connsiteY9" fmla="*/ 1851973 h 3968872"/>
                <a:gd name="connsiteX10" fmla="*/ 720286 w 3187407"/>
                <a:gd name="connsiteY10" fmla="*/ 1843885 h 3968872"/>
                <a:gd name="connsiteX11" fmla="*/ 1799182 w 3187407"/>
                <a:gd name="connsiteY11" fmla="*/ 49421 h 3968872"/>
                <a:gd name="connsiteX12" fmla="*/ 1796661 w 3187407"/>
                <a:gd name="connsiteY12" fmla="*/ 0 h 396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407" h="3968872">
                  <a:moveTo>
                    <a:pt x="1796661" y="0"/>
                  </a:moveTo>
                  <a:lnTo>
                    <a:pt x="1928302" y="47696"/>
                  </a:lnTo>
                  <a:cubicBezTo>
                    <a:pt x="2668225" y="357503"/>
                    <a:pt x="3187407" y="1082780"/>
                    <a:pt x="3187407" y="1928097"/>
                  </a:cubicBezTo>
                  <a:cubicBezTo>
                    <a:pt x="3187407" y="3055186"/>
                    <a:pt x="2264417" y="3968872"/>
                    <a:pt x="1125851" y="3968872"/>
                  </a:cubicBezTo>
                  <a:cubicBezTo>
                    <a:pt x="770049" y="3968872"/>
                    <a:pt x="435300" y="3879645"/>
                    <a:pt x="143191" y="3722561"/>
                  </a:cubicBezTo>
                  <a:lnTo>
                    <a:pt x="0" y="3636448"/>
                  </a:lnTo>
                  <a:lnTo>
                    <a:pt x="114712" y="3533242"/>
                  </a:lnTo>
                  <a:cubicBezTo>
                    <a:pt x="487781" y="3163934"/>
                    <a:pt x="718528" y="2653741"/>
                    <a:pt x="718528" y="2090196"/>
                  </a:cubicBezTo>
                  <a:cubicBezTo>
                    <a:pt x="718528" y="2019753"/>
                    <a:pt x="714923" y="1950144"/>
                    <a:pt x="707884" y="1881539"/>
                  </a:cubicBezTo>
                  <a:lnTo>
                    <a:pt x="703326" y="1851973"/>
                  </a:lnTo>
                  <a:lnTo>
                    <a:pt x="720286" y="1843885"/>
                  </a:lnTo>
                  <a:cubicBezTo>
                    <a:pt x="1362925" y="1498302"/>
                    <a:pt x="1799182" y="824295"/>
                    <a:pt x="1799182" y="49421"/>
                  </a:cubicBezTo>
                  <a:lnTo>
                    <a:pt x="179666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17FB21C-3451-4161-B092-44678B895F6B}"/>
                </a:ext>
              </a:extLst>
            </p:cNvPr>
            <p:cNvSpPr/>
            <p:nvPr/>
          </p:nvSpPr>
          <p:spPr>
            <a:xfrm>
              <a:off x="1396017" y="2704284"/>
              <a:ext cx="3404584" cy="3843327"/>
            </a:xfrm>
            <a:custGeom>
              <a:avLst/>
              <a:gdLst>
                <a:gd name="connsiteX0" fmla="*/ 1095856 w 3404584"/>
                <a:gd name="connsiteY0" fmla="*/ 0 h 3843327"/>
                <a:gd name="connsiteX1" fmla="*/ 1122537 w 3404584"/>
                <a:gd name="connsiteY1" fmla="*/ 173064 h 3843327"/>
                <a:gd name="connsiteX2" fmla="*/ 2339759 w 3404584"/>
                <a:gd name="connsiteY2" fmla="*/ 1642178 h 3843327"/>
                <a:gd name="connsiteX3" fmla="*/ 2471400 w 3404584"/>
                <a:gd name="connsiteY3" fmla="*/ 1689874 h 3843327"/>
                <a:gd name="connsiteX4" fmla="*/ 2479523 w 3404584"/>
                <a:gd name="connsiteY4" fmla="*/ 1849110 h 3843327"/>
                <a:gd name="connsiteX5" fmla="*/ 3377799 w 3404584"/>
                <a:gd name="connsiteY5" fmla="*/ 3332696 h 3843327"/>
                <a:gd name="connsiteX6" fmla="*/ 3404584 w 3404584"/>
                <a:gd name="connsiteY6" fmla="*/ 3348804 h 3843327"/>
                <a:gd name="connsiteX7" fmla="*/ 3372897 w 3404584"/>
                <a:gd name="connsiteY7" fmla="*/ 3377313 h 3843327"/>
                <a:gd name="connsiteX8" fmla="*/ 2061556 w 3404584"/>
                <a:gd name="connsiteY8" fmla="*/ 3843327 h 3843327"/>
                <a:gd name="connsiteX9" fmla="*/ 0 w 3404584"/>
                <a:gd name="connsiteY9" fmla="*/ 1802552 h 3843327"/>
                <a:gd name="connsiteX10" fmla="*/ 1078896 w 3404584"/>
                <a:gd name="connsiteY10" fmla="*/ 8088 h 3843327"/>
                <a:gd name="connsiteX11" fmla="*/ 1095856 w 3404584"/>
                <a:gd name="connsiteY11" fmla="*/ 0 h 384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4584" h="3843327">
                  <a:moveTo>
                    <a:pt x="1095856" y="0"/>
                  </a:moveTo>
                  <a:lnTo>
                    <a:pt x="1122537" y="173064"/>
                  </a:lnTo>
                  <a:cubicBezTo>
                    <a:pt x="1259846" y="837312"/>
                    <a:pt x="1723157" y="1384006"/>
                    <a:pt x="2339759" y="1642178"/>
                  </a:cubicBezTo>
                  <a:lnTo>
                    <a:pt x="2471400" y="1689874"/>
                  </a:lnTo>
                  <a:lnTo>
                    <a:pt x="2479523" y="1849110"/>
                  </a:lnTo>
                  <a:cubicBezTo>
                    <a:pt x="2542866" y="2466555"/>
                    <a:pt x="2884260" y="3002628"/>
                    <a:pt x="3377799" y="3332696"/>
                  </a:cubicBezTo>
                  <a:lnTo>
                    <a:pt x="3404584" y="3348804"/>
                  </a:lnTo>
                  <a:lnTo>
                    <a:pt x="3372897" y="3377313"/>
                  </a:lnTo>
                  <a:cubicBezTo>
                    <a:pt x="3016539" y="3668442"/>
                    <a:pt x="2559679" y="3843327"/>
                    <a:pt x="2061556" y="3843327"/>
                  </a:cubicBezTo>
                  <a:cubicBezTo>
                    <a:pt x="922990" y="3843327"/>
                    <a:pt x="0" y="2929641"/>
                    <a:pt x="0" y="1802552"/>
                  </a:cubicBezTo>
                  <a:cubicBezTo>
                    <a:pt x="0" y="1027678"/>
                    <a:pt x="436257" y="353671"/>
                    <a:pt x="1078896" y="8088"/>
                  </a:cubicBezTo>
                  <a:lnTo>
                    <a:pt x="109585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9724A01-26BD-4B68-9229-ACA90E905777}"/>
                </a:ext>
              </a:extLst>
            </p:cNvPr>
            <p:cNvSpPr/>
            <p:nvPr/>
          </p:nvSpPr>
          <p:spPr>
            <a:xfrm>
              <a:off x="3973484" y="2747272"/>
              <a:ext cx="1639031" cy="1708351"/>
            </a:xfrm>
            <a:custGeom>
              <a:avLst/>
              <a:gdLst>
                <a:gd name="connsiteX0" fmla="*/ 718528 w 1639031"/>
                <a:gd name="connsiteY0" fmla="*/ 0 h 1708351"/>
                <a:gd name="connsiteX1" fmla="*/ 745313 w 1639031"/>
                <a:gd name="connsiteY1" fmla="*/ 16108 h 1708351"/>
                <a:gd name="connsiteX2" fmla="*/ 1612350 w 1639031"/>
                <a:gd name="connsiteY2" fmla="*/ 1297064 h 1708351"/>
                <a:gd name="connsiteX3" fmla="*/ 1639031 w 1639031"/>
                <a:gd name="connsiteY3" fmla="*/ 1470128 h 1708351"/>
                <a:gd name="connsiteX4" fmla="*/ 1475782 w 1639031"/>
                <a:gd name="connsiteY4" fmla="*/ 1547977 h 1708351"/>
                <a:gd name="connsiteX5" fmla="*/ 673331 w 1639031"/>
                <a:gd name="connsiteY5" fmla="*/ 1708351 h 1708351"/>
                <a:gd name="connsiteX6" fmla="*/ 60287 w 1639031"/>
                <a:gd name="connsiteY6" fmla="*/ 1616602 h 1708351"/>
                <a:gd name="connsiteX7" fmla="*/ 2521 w 1639031"/>
                <a:gd name="connsiteY7" fmla="*/ 1595673 h 1708351"/>
                <a:gd name="connsiteX8" fmla="*/ 0 w 1639031"/>
                <a:gd name="connsiteY8" fmla="*/ 1546252 h 1708351"/>
                <a:gd name="connsiteX9" fmla="*/ 603816 w 1639031"/>
                <a:gd name="connsiteY9" fmla="*/ 103206 h 1708351"/>
                <a:gd name="connsiteX10" fmla="*/ 718528 w 1639031"/>
                <a:gd name="connsiteY10" fmla="*/ 0 h 170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9031" h="1708351">
                  <a:moveTo>
                    <a:pt x="718528" y="0"/>
                  </a:moveTo>
                  <a:lnTo>
                    <a:pt x="745313" y="16108"/>
                  </a:lnTo>
                  <a:cubicBezTo>
                    <a:pt x="1184015" y="309502"/>
                    <a:pt x="1502503" y="765666"/>
                    <a:pt x="1612350" y="1297064"/>
                  </a:cubicBezTo>
                  <a:lnTo>
                    <a:pt x="1639031" y="1470128"/>
                  </a:lnTo>
                  <a:lnTo>
                    <a:pt x="1475782" y="1547977"/>
                  </a:lnTo>
                  <a:cubicBezTo>
                    <a:pt x="1229141" y="1651246"/>
                    <a:pt x="957973" y="1708351"/>
                    <a:pt x="673331" y="1708351"/>
                  </a:cubicBezTo>
                  <a:cubicBezTo>
                    <a:pt x="459850" y="1708351"/>
                    <a:pt x="253948" y="1676229"/>
                    <a:pt x="60287" y="1616602"/>
                  </a:cubicBezTo>
                  <a:lnTo>
                    <a:pt x="2521" y="1595673"/>
                  </a:lnTo>
                  <a:lnTo>
                    <a:pt x="0" y="1546252"/>
                  </a:lnTo>
                  <a:cubicBezTo>
                    <a:pt x="0" y="982708"/>
                    <a:pt x="230748" y="472514"/>
                    <a:pt x="603816" y="103206"/>
                  </a:cubicBezTo>
                  <a:lnTo>
                    <a:pt x="718528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C78608C5-07A0-4378-B875-2E82FF00E574}"/>
              </a:ext>
            </a:extLst>
          </p:cNvPr>
          <p:cNvSpPr/>
          <p:nvPr/>
        </p:nvSpPr>
        <p:spPr>
          <a:xfrm>
            <a:off x="7960043" y="4295707"/>
            <a:ext cx="133003" cy="1301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365C6D-8582-49CC-854F-8F89C01D3953}"/>
              </a:ext>
            </a:extLst>
          </p:cNvPr>
          <p:cNvSpPr txBox="1"/>
          <p:nvPr/>
        </p:nvSpPr>
        <p:spPr>
          <a:xfrm>
            <a:off x="6605545" y="6228923"/>
            <a:ext cx="287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 입지 </a:t>
            </a:r>
            <a:r>
              <a:rPr lang="ko-KR" altLang="en-US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대상 자치구 </a:t>
            </a:r>
            <a:r>
              <a:rPr lang="ko-KR" altLang="en-US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92FB2C-AB44-4E52-AFAC-5A99088FBEEF}"/>
              </a:ext>
            </a:extLst>
          </p:cNvPr>
          <p:cNvSpPr txBox="1"/>
          <p:nvPr/>
        </p:nvSpPr>
        <p:spPr>
          <a:xfrm>
            <a:off x="7604464" y="3127453"/>
            <a:ext cx="87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결과 </a:t>
            </a:r>
            <a:r>
              <a:rPr lang="en-US" altLang="ko-KR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1</a:t>
            </a:r>
            <a:endParaRPr lang="ko-KR" altLang="en-US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446DB1-B2DD-4082-94D8-39E452A06DC0}"/>
              </a:ext>
            </a:extLst>
          </p:cNvPr>
          <p:cNvSpPr txBox="1"/>
          <p:nvPr/>
        </p:nvSpPr>
        <p:spPr>
          <a:xfrm>
            <a:off x="6584461" y="4682320"/>
            <a:ext cx="87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결과 </a:t>
            </a:r>
            <a:r>
              <a:rPr lang="en-US" altLang="ko-KR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2</a:t>
            </a:r>
            <a:endParaRPr lang="ko-KR" altLang="en-US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17E282-7716-4E15-8ACB-1C57F502C84A}"/>
              </a:ext>
            </a:extLst>
          </p:cNvPr>
          <p:cNvSpPr txBox="1"/>
          <p:nvPr/>
        </p:nvSpPr>
        <p:spPr>
          <a:xfrm>
            <a:off x="8629089" y="4682320"/>
            <a:ext cx="87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결과 </a:t>
            </a:r>
            <a:r>
              <a:rPr lang="en-US" altLang="ko-KR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3</a:t>
            </a:r>
            <a:endParaRPr lang="ko-KR" altLang="en-US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DC957A7-BE5B-4BC9-910D-EDA167D1CF7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8026545" y="4425816"/>
            <a:ext cx="15696" cy="17124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B2B4EB-D47B-47DC-9B4A-3F268C5E638E}"/>
              </a:ext>
            </a:extLst>
          </p:cNvPr>
          <p:cNvSpPr/>
          <p:nvPr/>
        </p:nvSpPr>
        <p:spPr>
          <a:xfrm>
            <a:off x="10987792" y="2628133"/>
            <a:ext cx="371903" cy="34747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최적경로알고리즘이용</a:t>
            </a:r>
            <a:endParaRPr lang="ko-KR" altLang="en-US" dirty="0">
              <a:solidFill>
                <a:schemeClr val="tx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47582E-4047-4E5B-8641-8BB9B24362B1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88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40EA1835-AA84-4F05-9522-88908C69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92" y="1883485"/>
            <a:ext cx="2903151" cy="47053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E509F-0F92-47E7-8C29-BCADBFDE0D52}"/>
              </a:ext>
            </a:extLst>
          </p:cNvPr>
          <p:cNvSpPr txBox="1"/>
          <p:nvPr/>
        </p:nvSpPr>
        <p:spPr>
          <a:xfrm>
            <a:off x="850688" y="1049772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주요 변수 도출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7C970-2BF6-433D-A773-A9F41783A191}"/>
              </a:ext>
            </a:extLst>
          </p:cNvPr>
          <p:cNvSpPr txBox="1"/>
          <p:nvPr/>
        </p:nvSpPr>
        <p:spPr>
          <a:xfrm>
            <a:off x="850688" y="1316238"/>
            <a:ext cx="524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상관분석 및 회귀분석으로 분석에 사용할 변수 도출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1AB86-240A-467D-A277-97FBAF97139A}"/>
              </a:ext>
            </a:extLst>
          </p:cNvPr>
          <p:cNvSpPr txBox="1"/>
          <p:nvPr/>
        </p:nvSpPr>
        <p:spPr>
          <a:xfrm>
            <a:off x="850688" y="1904345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회귀분석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7FEBE-00A5-4CAE-8162-E77232713D2E}"/>
              </a:ext>
            </a:extLst>
          </p:cNvPr>
          <p:cNvSpPr txBox="1"/>
          <p:nvPr/>
        </p:nvSpPr>
        <p:spPr>
          <a:xfrm>
            <a:off x="5058111" y="2251800"/>
            <a:ext cx="61670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 발생량을 종속변수로 두고 나머지 변수들을 독립변수로 둔 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다중 회귀분석을 실시하였을 때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p-value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값이 높은 변수를 제거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유의미한 변수만 남을 때까지 차례로 회귀분석 실시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﻿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「가구수」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﻿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「세대당 인구수」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﻿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「</a:t>
            </a:r>
            <a:r>
              <a:rPr lang="ko-KR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기초수급 가구수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」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제외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3BBC5-13B5-4E3F-92C7-CD6BCBB99E51}"/>
              </a:ext>
            </a:extLst>
          </p:cNvPr>
          <p:cNvSpPr txBox="1"/>
          <p:nvPr/>
        </p:nvSpPr>
        <p:spPr>
          <a:xfrm>
            <a:off x="5058111" y="1897139"/>
            <a:ext cx="664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쓰레기 발생량이 많은 지역에 자원순환가게가 꼭 필요하다고 가정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46A2A-8AF9-4AEF-A4BB-5D79C81F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45" y="3432850"/>
            <a:ext cx="3093147" cy="31595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7B1719-1E0B-4BEC-8CEC-BA20A6D7329E}"/>
              </a:ext>
            </a:extLst>
          </p:cNvPr>
          <p:cNvSpPr txBox="1"/>
          <p:nvPr/>
        </p:nvSpPr>
        <p:spPr>
          <a:xfrm>
            <a:off x="5423561" y="3613017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상관분석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DED54F-7453-4F72-B12A-C3B4E02EF490}"/>
              </a:ext>
            </a:extLst>
          </p:cNvPr>
          <p:cNvSpPr txBox="1"/>
          <p:nvPr/>
        </p:nvSpPr>
        <p:spPr>
          <a:xfrm>
            <a:off x="9592181" y="4270911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상관분석을 통해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변수간 상관관계 확인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회귀분석 실시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A3834-3E79-4A7A-8969-3E25ADEBF010}"/>
              </a:ext>
            </a:extLst>
          </p:cNvPr>
          <p:cNvSpPr txBox="1"/>
          <p:nvPr/>
        </p:nvSpPr>
        <p:spPr>
          <a:xfrm>
            <a:off x="9592181" y="5044827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회귀분석에서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VIF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계수를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통해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다중공선성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6D53F4-AD26-4107-8EE2-B6C491B868F4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B55F89-DBDF-4048-86CB-DEBD06DC2095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5CEBA7-7C8E-4A38-9716-C82FB91FC038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7394C8F-6DD8-4C26-B4D5-01E51191542A}"/>
              </a:ext>
            </a:extLst>
          </p:cNvPr>
          <p:cNvSpPr/>
          <p:nvPr/>
        </p:nvSpPr>
        <p:spPr>
          <a:xfrm>
            <a:off x="1118704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71E52-A3CC-461E-A8F8-AC76C4EA2084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12043-C04E-4251-89E0-224245B8001F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7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9B2D526-C9A3-4F93-B4ED-58B9C520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70" y="4474835"/>
            <a:ext cx="3103437" cy="2091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C959B7-CD18-4961-A6C0-8730AC397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23" y="4470209"/>
            <a:ext cx="3103436" cy="208901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E509F-0F92-47E7-8C29-BCADBFDE0D52}"/>
              </a:ext>
            </a:extLst>
          </p:cNvPr>
          <p:cNvSpPr txBox="1"/>
          <p:nvPr/>
        </p:nvSpPr>
        <p:spPr>
          <a:xfrm>
            <a:off x="849125" y="104977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클러스터링을 위한 가설 설정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7C970-2BF6-433D-A773-A9F41783A191}"/>
              </a:ext>
            </a:extLst>
          </p:cNvPr>
          <p:cNvSpPr txBox="1"/>
          <p:nvPr/>
        </p:nvSpPr>
        <p:spPr>
          <a:xfrm>
            <a:off x="849125" y="131623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클러스터링을 위한 자원순환가게 관련 가설 설정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5B40EB2A-34C7-4078-913F-64C88775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25336"/>
              </p:ext>
            </p:extLst>
          </p:nvPr>
        </p:nvGraphicFramePr>
        <p:xfrm>
          <a:off x="832591" y="1809302"/>
          <a:ext cx="1041572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185">
                  <a:extLst>
                    <a:ext uri="{9D8B030D-6E8A-4147-A177-3AD203B41FA5}">
                      <a16:colId xmlns:a16="http://schemas.microsoft.com/office/drawing/2014/main" val="3027397780"/>
                    </a:ext>
                  </a:extLst>
                </a:gridCol>
                <a:gridCol w="8319542">
                  <a:extLst>
                    <a:ext uri="{9D8B030D-6E8A-4147-A177-3AD203B41FA5}">
                      <a16:colId xmlns:a16="http://schemas.microsoft.com/office/drawing/2014/main" val="3447535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클러스터링 가설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인구수 대비 쓰레기 발생량이 많은 지역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 자원순환가게가 필요할 것이다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5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클러스터링 가설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주거용 건물 대비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분리수거함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개수가 적은 지역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 자원순환가게가 필요할 것이다</a:t>
                      </a:r>
                      <a:endPara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07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클러스터링 가설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인구수 대비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인 가구수 비율이 높은 지역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 자원순환가게가 필요할 것이다</a:t>
                      </a:r>
                      <a:endPara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93072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50FC14D-48F9-43F7-9432-E9C83A083196}"/>
              </a:ext>
            </a:extLst>
          </p:cNvPr>
          <p:cNvSpPr txBox="1"/>
          <p:nvPr/>
        </p:nvSpPr>
        <p:spPr>
          <a:xfrm>
            <a:off x="832591" y="3244334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가설 기준 변수 행정동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산점도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그래프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7A288-BCCB-4ADD-8E40-9753251F1447}"/>
              </a:ext>
            </a:extLst>
          </p:cNvPr>
          <p:cNvSpPr txBox="1"/>
          <p:nvPr/>
        </p:nvSpPr>
        <p:spPr>
          <a:xfrm>
            <a:off x="832591" y="3540360"/>
            <a:ext cx="5429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 가설 기준 변수를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산점도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그래프로 그려 행정동 분포 확인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937920-22C6-4E36-BE4E-5F19B520D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0" y="4466675"/>
            <a:ext cx="3103436" cy="2091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027FB3-888D-45DA-8FCD-0F9662E8B38B}"/>
              </a:ext>
            </a:extLst>
          </p:cNvPr>
          <p:cNvSpPr txBox="1"/>
          <p:nvPr/>
        </p:nvSpPr>
        <p:spPr>
          <a:xfrm>
            <a:off x="931204" y="3928719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 가설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7F414C-3CBF-45DE-B3BA-97A3FCB3FC56}"/>
              </a:ext>
            </a:extLst>
          </p:cNvPr>
          <p:cNvSpPr txBox="1"/>
          <p:nvPr/>
        </p:nvSpPr>
        <p:spPr>
          <a:xfrm>
            <a:off x="931204" y="4187431"/>
            <a:ext cx="310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인구수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Y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쓰레기 발생량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81ADD-4757-43A6-9D4C-96815DD74FDF}"/>
              </a:ext>
            </a:extLst>
          </p:cNvPr>
          <p:cNvSpPr txBox="1"/>
          <p:nvPr/>
        </p:nvSpPr>
        <p:spPr>
          <a:xfrm>
            <a:off x="4488137" y="3944361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 가설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693576-83A1-4393-9CE0-BBD48FA4302F}"/>
              </a:ext>
            </a:extLst>
          </p:cNvPr>
          <p:cNvSpPr txBox="1"/>
          <p:nvPr/>
        </p:nvSpPr>
        <p:spPr>
          <a:xfrm>
            <a:off x="4488137" y="4203073"/>
            <a:ext cx="310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주거용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Y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분리수거함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개수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C900F-C034-4F7F-A201-C1711653B50F}"/>
              </a:ext>
            </a:extLst>
          </p:cNvPr>
          <p:cNvSpPr txBox="1"/>
          <p:nvPr/>
        </p:nvSpPr>
        <p:spPr>
          <a:xfrm>
            <a:off x="8143684" y="3946447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 가설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AAD3E1-DF4F-4FE6-B0F4-B9D2C14E2D9F}"/>
              </a:ext>
            </a:extLst>
          </p:cNvPr>
          <p:cNvSpPr txBox="1"/>
          <p:nvPr/>
        </p:nvSpPr>
        <p:spPr>
          <a:xfrm>
            <a:off x="8143684" y="4203073"/>
            <a:ext cx="310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인구수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Y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가구수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EDFBF1-D94E-417F-9147-727CC2D65002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9F8F8-AA2A-4539-A469-3D84E6CAF296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05210-FADF-4012-9F49-11F849E259AF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13015C-FAD1-4E2A-BF21-D17EE685A7FC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3F65F-99E0-4891-9ADA-7FF33C52B194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FAE43D-2896-46A8-8F76-87A7E6B49BEB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38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E509F-0F92-47E7-8C29-BCADBFDE0D52}"/>
              </a:ext>
            </a:extLst>
          </p:cNvPr>
          <p:cNvSpPr txBox="1"/>
          <p:nvPr/>
        </p:nvSpPr>
        <p:spPr>
          <a:xfrm>
            <a:off x="849126" y="104977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클러스터링 개수 선정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7C970-2BF6-433D-A773-A9F41783A191}"/>
              </a:ext>
            </a:extLst>
          </p:cNvPr>
          <p:cNvSpPr txBox="1"/>
          <p:nvPr/>
        </p:nvSpPr>
        <p:spPr>
          <a:xfrm>
            <a:off x="849126" y="1316238"/>
            <a:ext cx="458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클러스터링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가설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별 최적 클러스터 개수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CAD5E-CB2A-4AB8-A6DF-FF9678EBD94E}"/>
              </a:ext>
            </a:extLst>
          </p:cNvPr>
          <p:cNvSpPr txBox="1"/>
          <p:nvPr/>
        </p:nvSpPr>
        <p:spPr>
          <a:xfrm>
            <a:off x="849126" y="1857837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[1]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개수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DE4768-9C0B-4284-9596-3FA03DB5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/>
          <a:stretch/>
        </p:blipFill>
        <p:spPr>
          <a:xfrm>
            <a:off x="561994" y="2215045"/>
            <a:ext cx="3267030" cy="21688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BBF74F-74B7-4D3A-8B28-ED0F1B23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13" y="2215045"/>
            <a:ext cx="7874849" cy="1978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9E9A3B-9B8E-468B-B5B5-9F2185893C40}"/>
              </a:ext>
            </a:extLst>
          </p:cNvPr>
          <p:cNvSpPr txBox="1"/>
          <p:nvPr/>
        </p:nvSpPr>
        <p:spPr>
          <a:xfrm>
            <a:off x="581582" y="5326853"/>
            <a:ext cx="1102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 개수에 따른 각 클러스터 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오차제곱합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(SSE)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시각화하여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ElbowPlot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그렸을 때 기울기가 완만해지는 지점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실루엣 계수가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가깝고 개별 데이터 값의 실루엣 계수들의 편차가 작을수록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최적의 군집을 확보할 수 있음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EB421-C36C-4162-B90B-3D375D85DFDD}"/>
              </a:ext>
            </a:extLst>
          </p:cNvPr>
          <p:cNvSpPr txBox="1"/>
          <p:nvPr/>
        </p:nvSpPr>
        <p:spPr>
          <a:xfrm>
            <a:off x="1702291" y="4397994"/>
            <a:ext cx="137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&lt;Elbow Plot&gt;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B75B52-C230-43DD-B8A8-DB501937A1A8}"/>
              </a:ext>
            </a:extLst>
          </p:cNvPr>
          <p:cNvSpPr txBox="1"/>
          <p:nvPr/>
        </p:nvSpPr>
        <p:spPr>
          <a:xfrm>
            <a:off x="6635534" y="4397994"/>
            <a:ext cx="2610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개수별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실루엣 계수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1BF12-0F17-458D-9144-B4351BCA087B}"/>
              </a:ext>
            </a:extLst>
          </p:cNvPr>
          <p:cNvSpPr txBox="1"/>
          <p:nvPr/>
        </p:nvSpPr>
        <p:spPr>
          <a:xfrm>
            <a:off x="661631" y="4816032"/>
            <a:ext cx="10868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실루엣 계수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데이터가 같은 군집 내의 데이터와 얼마나 가까운지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군집에 속한 데이터와는 얼마나 멀리 위치한지를 나타내는 지표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4B53128-B102-4E6D-8DBA-D37A12F6AB0E}"/>
              </a:ext>
            </a:extLst>
          </p:cNvPr>
          <p:cNvCxnSpPr>
            <a:cxnSpLocks/>
          </p:cNvCxnSpPr>
          <p:nvPr/>
        </p:nvCxnSpPr>
        <p:spPr>
          <a:xfrm>
            <a:off x="1921189" y="2255685"/>
            <a:ext cx="0" cy="179324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340785A-440E-42AE-B574-71963390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4" t="-2" r="39575" b="-1638"/>
          <a:stretch/>
        </p:blipFill>
        <p:spPr>
          <a:xfrm>
            <a:off x="7155675" y="2228323"/>
            <a:ext cx="1600202" cy="201142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AA56845-59E2-42ED-AA71-9D7D83549EF6}"/>
              </a:ext>
            </a:extLst>
          </p:cNvPr>
          <p:cNvSpPr/>
          <p:nvPr/>
        </p:nvSpPr>
        <p:spPr>
          <a:xfrm>
            <a:off x="6797040" y="1990926"/>
            <a:ext cx="2351937" cy="2351937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22CE9B-7203-4640-BFAF-35DA84DE42B8}"/>
              </a:ext>
            </a:extLst>
          </p:cNvPr>
          <p:cNvCxnSpPr>
            <a:cxnSpLocks/>
          </p:cNvCxnSpPr>
          <p:nvPr/>
        </p:nvCxnSpPr>
        <p:spPr>
          <a:xfrm>
            <a:off x="2505087" y="2252458"/>
            <a:ext cx="0" cy="179324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209F4F-D858-4F49-9491-BD936437B6CA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994835-CBE2-4B71-BAB7-A86CEB476765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033D73-4B5D-41C9-9340-1C6DEC921E90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72FFA14-1DE2-446F-9248-B533FD8357AA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7D33E-3CBB-4AA2-AA21-8415EF8F7C10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B41C48-6CF6-4C8A-A716-FE05E875097D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32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5F00ED-B959-4BB7-90F5-CA512CC6F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" b="1"/>
          <a:stretch/>
        </p:blipFill>
        <p:spPr>
          <a:xfrm>
            <a:off x="3830392" y="1391473"/>
            <a:ext cx="7772327" cy="1925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955384-70D8-4D3C-A73F-C94B859F0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1376"/>
          <a:stretch/>
        </p:blipFill>
        <p:spPr>
          <a:xfrm>
            <a:off x="389274" y="1436680"/>
            <a:ext cx="3267030" cy="218488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D4A2730-7C08-43A8-9F4A-E7B9F605137B}"/>
              </a:ext>
            </a:extLst>
          </p:cNvPr>
          <p:cNvSpPr txBox="1"/>
          <p:nvPr/>
        </p:nvSpPr>
        <p:spPr>
          <a:xfrm>
            <a:off x="756414" y="1095127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[2]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개수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75DA3C-506C-4D31-8876-07C0CEA46203}"/>
              </a:ext>
            </a:extLst>
          </p:cNvPr>
          <p:cNvSpPr txBox="1"/>
          <p:nvPr/>
        </p:nvSpPr>
        <p:spPr>
          <a:xfrm>
            <a:off x="756412" y="4119446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[3]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개수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32E5F31-2734-4705-9E99-BA1EFB1AF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/>
          <a:stretch/>
        </p:blipFill>
        <p:spPr>
          <a:xfrm>
            <a:off x="389272" y="4681554"/>
            <a:ext cx="3267030" cy="2168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8335C6-6A50-492D-A906-C3DDB4A2D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90" y="4537359"/>
            <a:ext cx="7772328" cy="193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4B0D15-F136-4F51-8C8A-06EBC8B07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4545904"/>
            <a:ext cx="3230933" cy="21848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51AD5-1A15-4622-BD08-0EA260F42C15}"/>
              </a:ext>
            </a:extLst>
          </p:cNvPr>
          <p:cNvCxnSpPr>
            <a:cxnSpLocks/>
          </p:cNvCxnSpPr>
          <p:nvPr/>
        </p:nvCxnSpPr>
        <p:spPr>
          <a:xfrm>
            <a:off x="1738309" y="1509514"/>
            <a:ext cx="0" cy="179324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A27429-0F0A-4E30-9E68-4137DF649D8C}"/>
              </a:ext>
            </a:extLst>
          </p:cNvPr>
          <p:cNvCxnSpPr>
            <a:cxnSpLocks/>
          </p:cNvCxnSpPr>
          <p:nvPr/>
        </p:nvCxnSpPr>
        <p:spPr>
          <a:xfrm>
            <a:off x="1759576" y="4640914"/>
            <a:ext cx="0" cy="17250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65B19A7-A394-47E2-8DDE-40015F507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4" t="1859" r="39477"/>
          <a:stretch/>
        </p:blipFill>
        <p:spPr>
          <a:xfrm>
            <a:off x="6922550" y="1391471"/>
            <a:ext cx="1600200" cy="192520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C8A5A71-49FC-4AA0-8F8F-E2E4C3CDE950}"/>
              </a:ext>
            </a:extLst>
          </p:cNvPr>
          <p:cNvSpPr/>
          <p:nvPr/>
        </p:nvSpPr>
        <p:spPr>
          <a:xfrm>
            <a:off x="6540586" y="1178105"/>
            <a:ext cx="2351937" cy="2351937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E67ABB-02F4-430B-8C95-AB70C9571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3" r="39694"/>
          <a:stretch/>
        </p:blipFill>
        <p:spPr>
          <a:xfrm>
            <a:off x="6937787" y="4545904"/>
            <a:ext cx="1584961" cy="19380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2E190AE-B145-4FFE-A94F-70D1A4557B84}"/>
              </a:ext>
            </a:extLst>
          </p:cNvPr>
          <p:cNvSpPr/>
          <p:nvPr/>
        </p:nvSpPr>
        <p:spPr>
          <a:xfrm>
            <a:off x="6540584" y="4327485"/>
            <a:ext cx="2351937" cy="2351937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F403DC-4ACC-4687-8899-FAEB66E250A3}"/>
              </a:ext>
            </a:extLst>
          </p:cNvPr>
          <p:cNvCxnSpPr>
            <a:cxnSpLocks/>
          </p:cNvCxnSpPr>
          <p:nvPr/>
        </p:nvCxnSpPr>
        <p:spPr>
          <a:xfrm>
            <a:off x="2332669" y="1501894"/>
            <a:ext cx="0" cy="179324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B94C823-2520-49D8-9E6D-A44E4953982B}"/>
              </a:ext>
            </a:extLst>
          </p:cNvPr>
          <p:cNvCxnSpPr>
            <a:cxnSpLocks/>
          </p:cNvCxnSpPr>
          <p:nvPr/>
        </p:nvCxnSpPr>
        <p:spPr>
          <a:xfrm>
            <a:off x="2332667" y="4635834"/>
            <a:ext cx="0" cy="172508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6D2614-9A12-4F54-9E06-F0624357CEDC}"/>
              </a:ext>
            </a:extLst>
          </p:cNvPr>
          <p:cNvSpPr txBox="1"/>
          <p:nvPr/>
        </p:nvSpPr>
        <p:spPr>
          <a:xfrm>
            <a:off x="414606" y="3642316"/>
            <a:ext cx="1102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Elbow Plot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기울기가 완만해지는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4-6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구간을 클러스터 개수 후보군으로 선정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후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실루엣 계수 및 개별 관측치의 실루엣 계수 편차가 작은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클러스터 개수로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2FB9BA-906B-4B59-BB68-A9DF305986AA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CCBE2D-D62E-45C7-9821-4FC48328FAEC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B9D04-7CA6-4527-B4DB-465C23C65E22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3C0A930-882D-496C-BE21-0B3EF4CF9566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408111-1A03-48A2-945E-E73F10FF7D2E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C5562D-2037-44FF-801A-681D8DB7A4C7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18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8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AE509F-0F92-47E7-8C29-BCADBFDE0D52}"/>
              </a:ext>
            </a:extLst>
          </p:cNvPr>
          <p:cNvSpPr txBox="1"/>
          <p:nvPr/>
        </p:nvSpPr>
        <p:spPr>
          <a:xfrm>
            <a:off x="849126" y="1049772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 행정동 리스트 추출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7C970-2BF6-433D-A773-A9F41783A191}"/>
              </a:ext>
            </a:extLst>
          </p:cNvPr>
          <p:cNvSpPr txBox="1"/>
          <p:nvPr/>
        </p:nvSpPr>
        <p:spPr>
          <a:xfrm>
            <a:off x="849126" y="1316238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클러스터링 가설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적합한 클러스터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AB721F-9D7D-4B87-BE6D-DCDCA9A4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2" y="2199918"/>
            <a:ext cx="4877919" cy="3882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0DBAAA-35F1-4E85-B13F-8CB93EA4FD7D}"/>
              </a:ext>
            </a:extLst>
          </p:cNvPr>
          <p:cNvSpPr txBox="1"/>
          <p:nvPr/>
        </p:nvSpPr>
        <p:spPr>
          <a:xfrm>
            <a:off x="5561708" y="2694426"/>
            <a:ext cx="566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인구수와 쓰레기 발생량이 많은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클러스터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 대비 쓰레기 발생량이 많은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클러스터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번과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 클러스터에 해당하는 행정동 리스트 결합하여 반환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205B8E-65F0-4348-81C4-C37F6977E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/>
          <a:stretch/>
        </p:blipFill>
        <p:spPr>
          <a:xfrm>
            <a:off x="5610192" y="4502128"/>
            <a:ext cx="6152326" cy="12897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CDCAE8-ACB8-49E4-96EA-CA425CD59A76}"/>
              </a:ext>
            </a:extLst>
          </p:cNvPr>
          <p:cNvSpPr txBox="1"/>
          <p:nvPr/>
        </p:nvSpPr>
        <p:spPr>
          <a:xfrm>
            <a:off x="5561708" y="3919762"/>
            <a:ext cx="156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반환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F79C12-7179-418E-BD95-CE82D2819066}"/>
              </a:ext>
            </a:extLst>
          </p:cNvPr>
          <p:cNvSpPr txBox="1"/>
          <p:nvPr/>
        </p:nvSpPr>
        <p:spPr>
          <a:xfrm>
            <a:off x="5610192" y="4194351"/>
            <a:ext cx="266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이촌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 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행정동 반환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EDC9D3-4189-4E73-AED0-4F31AEFB11E1}"/>
              </a:ext>
            </a:extLst>
          </p:cNvPr>
          <p:cNvSpPr txBox="1"/>
          <p:nvPr/>
        </p:nvSpPr>
        <p:spPr>
          <a:xfrm>
            <a:off x="5561708" y="2355872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 번째 클러스터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03F3A-ECBA-4DDE-B6AF-910560C9A758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D73EF-C002-4399-B75F-EECFBBE7E8A4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3007F5-38EB-427A-BAC8-04ECC83DA23D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6AAFCF5-DE6A-4D14-A2E2-548BF5858621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D32186-DE4E-4FBB-AD01-A4DB46B09652}"/>
              </a:ext>
            </a:extLst>
          </p:cNvPr>
          <p:cNvSpPr/>
          <p:nvPr/>
        </p:nvSpPr>
        <p:spPr>
          <a:xfrm rot="1225893">
            <a:off x="1143677" y="2032161"/>
            <a:ext cx="1614076" cy="1851535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D3037E-F48E-41DE-BCD0-C0E349603E47}"/>
              </a:ext>
            </a:extLst>
          </p:cNvPr>
          <p:cNvSpPr/>
          <p:nvPr/>
        </p:nvSpPr>
        <p:spPr>
          <a:xfrm>
            <a:off x="2893765" y="2128147"/>
            <a:ext cx="2340850" cy="2340850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DB530-F132-4E61-ACCA-3092716670BE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1D033D-977B-4C8B-A49B-E91D999C7A4A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4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770B0A4-E5DB-4C86-846D-362B56CACB07}"/>
              </a:ext>
            </a:extLst>
          </p:cNvPr>
          <p:cNvSpPr/>
          <p:nvPr/>
        </p:nvSpPr>
        <p:spPr>
          <a:xfrm>
            <a:off x="1500262" y="960620"/>
            <a:ext cx="9204251" cy="5036570"/>
          </a:xfrm>
          <a:prstGeom prst="rect">
            <a:avLst/>
          </a:prstGeom>
          <a:gradFill>
            <a:gsLst>
              <a:gs pos="0">
                <a:schemeClr val="tx1">
                  <a:alpha val="47000"/>
                </a:schemeClr>
              </a:gs>
              <a:gs pos="56000">
                <a:schemeClr val="tx1">
                  <a:alpha val="30000"/>
                </a:schemeClr>
              </a:gs>
              <a:gs pos="99000">
                <a:schemeClr val="tx1">
                  <a:alpha val="5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D07C71-7A5F-4729-9879-EBAB6A6A9789}"/>
              </a:ext>
            </a:extLst>
          </p:cNvPr>
          <p:cNvSpPr/>
          <p:nvPr/>
        </p:nvSpPr>
        <p:spPr>
          <a:xfrm>
            <a:off x="1501184" y="987515"/>
            <a:ext cx="60960" cy="499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E3306B-A23C-4144-8237-204D335E9CBD}"/>
              </a:ext>
            </a:extLst>
          </p:cNvPr>
          <p:cNvSpPr/>
          <p:nvPr/>
        </p:nvSpPr>
        <p:spPr>
          <a:xfrm rot="16200000">
            <a:off x="6068186" y="-3609714"/>
            <a:ext cx="69326" cy="920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2FF8ED-24FD-462E-ADB6-1B4F1A915FF9}"/>
              </a:ext>
            </a:extLst>
          </p:cNvPr>
          <p:cNvSpPr/>
          <p:nvPr/>
        </p:nvSpPr>
        <p:spPr>
          <a:xfrm>
            <a:off x="10643556" y="957288"/>
            <a:ext cx="60960" cy="3462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F36DB9-92FF-4EC3-9748-76A074E149F0}"/>
              </a:ext>
            </a:extLst>
          </p:cNvPr>
          <p:cNvSpPr/>
          <p:nvPr/>
        </p:nvSpPr>
        <p:spPr>
          <a:xfrm rot="16200000" flipH="1">
            <a:off x="3899737" y="3525061"/>
            <a:ext cx="69323" cy="486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8E1FD-1F30-4CAC-A932-B9857B1D473F}"/>
              </a:ext>
            </a:extLst>
          </p:cNvPr>
          <p:cNvSpPr txBox="1"/>
          <p:nvPr/>
        </p:nvSpPr>
        <p:spPr>
          <a:xfrm>
            <a:off x="7634678" y="4836892"/>
            <a:ext cx="3069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6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0534-F1EC-45EF-BFE7-CDDE12D039C6}"/>
              </a:ext>
            </a:extLst>
          </p:cNvPr>
          <p:cNvSpPr txBox="1"/>
          <p:nvPr/>
        </p:nvSpPr>
        <p:spPr>
          <a:xfrm>
            <a:off x="7516843" y="5663232"/>
            <a:ext cx="3131717" cy="3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공공빅데이터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프로젝트 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39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C29A61-0BEF-43A2-8513-404F5B4842B7}"/>
              </a:ext>
            </a:extLst>
          </p:cNvPr>
          <p:cNvCxnSpPr>
            <a:cxnSpLocks/>
          </p:cNvCxnSpPr>
          <p:nvPr/>
        </p:nvCxnSpPr>
        <p:spPr>
          <a:xfrm>
            <a:off x="3934398" y="1635760"/>
            <a:ext cx="0" cy="254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A839C-C529-468F-B880-0266139A62FF}"/>
              </a:ext>
            </a:extLst>
          </p:cNvPr>
          <p:cNvCxnSpPr>
            <a:cxnSpLocks/>
          </p:cNvCxnSpPr>
          <p:nvPr/>
        </p:nvCxnSpPr>
        <p:spPr>
          <a:xfrm>
            <a:off x="6059488" y="1628775"/>
            <a:ext cx="0" cy="255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69E7E-CD50-46BE-973E-D632B6E44E01}"/>
              </a:ext>
            </a:extLst>
          </p:cNvPr>
          <p:cNvCxnSpPr>
            <a:cxnSpLocks/>
          </p:cNvCxnSpPr>
          <p:nvPr/>
        </p:nvCxnSpPr>
        <p:spPr>
          <a:xfrm>
            <a:off x="8256588" y="1628775"/>
            <a:ext cx="0" cy="25393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E4ACBF-DE85-4758-8292-315715754A33}"/>
              </a:ext>
            </a:extLst>
          </p:cNvPr>
          <p:cNvSpPr txBox="1"/>
          <p:nvPr/>
        </p:nvSpPr>
        <p:spPr>
          <a:xfrm>
            <a:off x="1939306" y="126149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A111A-787A-4D10-892F-2C0A2568BD79}"/>
              </a:ext>
            </a:extLst>
          </p:cNvPr>
          <p:cNvSpPr txBox="1"/>
          <p:nvPr/>
        </p:nvSpPr>
        <p:spPr>
          <a:xfrm>
            <a:off x="4064395" y="125327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7D3EB-7A10-464E-BD07-B5341865EBCC}"/>
              </a:ext>
            </a:extLst>
          </p:cNvPr>
          <p:cNvSpPr txBox="1"/>
          <p:nvPr/>
        </p:nvSpPr>
        <p:spPr>
          <a:xfrm>
            <a:off x="6261494" y="125327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EAD7D-932A-4191-800E-79FDAC951E95}"/>
              </a:ext>
            </a:extLst>
          </p:cNvPr>
          <p:cNvSpPr txBox="1"/>
          <p:nvPr/>
        </p:nvSpPr>
        <p:spPr>
          <a:xfrm>
            <a:off x="8458593" y="125327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553E8-826C-4BF4-8DE1-E4511417DA39}"/>
              </a:ext>
            </a:extLst>
          </p:cNvPr>
          <p:cNvSpPr txBox="1"/>
          <p:nvPr/>
        </p:nvSpPr>
        <p:spPr>
          <a:xfrm>
            <a:off x="2061226" y="1776493"/>
            <a:ext cx="92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7C107D-99CE-4572-925E-7743E28D39B2}"/>
              </a:ext>
            </a:extLst>
          </p:cNvPr>
          <p:cNvSpPr txBox="1"/>
          <p:nvPr/>
        </p:nvSpPr>
        <p:spPr>
          <a:xfrm>
            <a:off x="4131258" y="1772318"/>
            <a:ext cx="1738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전</a:t>
            </a:r>
            <a:endParaRPr lang="en-US" altLang="ko-KR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사전작업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4FACE-AB0B-4F77-8B62-2362F2A5EB26}"/>
              </a:ext>
            </a:extLst>
          </p:cNvPr>
          <p:cNvSpPr txBox="1"/>
          <p:nvPr/>
        </p:nvSpPr>
        <p:spPr>
          <a:xfrm>
            <a:off x="6328996" y="1763764"/>
            <a:ext cx="1738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3CC83-4F05-417C-94AC-BD66222E271F}"/>
              </a:ext>
            </a:extLst>
          </p:cNvPr>
          <p:cNvSpPr txBox="1"/>
          <p:nvPr/>
        </p:nvSpPr>
        <p:spPr>
          <a:xfrm>
            <a:off x="8527597" y="1776493"/>
            <a:ext cx="92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8FD80-1373-497E-A5A1-75FE3A8E048F}"/>
              </a:ext>
            </a:extLst>
          </p:cNvPr>
          <p:cNvSpPr txBox="1"/>
          <p:nvPr/>
        </p:nvSpPr>
        <p:spPr>
          <a:xfrm>
            <a:off x="2011637" y="2769559"/>
            <a:ext cx="1738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제시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 서울시인가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자원순환가게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F878C-ABAD-4C52-9CE0-F10C8225FF4E}"/>
              </a:ext>
            </a:extLst>
          </p:cNvPr>
          <p:cNvSpPr txBox="1"/>
          <p:nvPr/>
        </p:nvSpPr>
        <p:spPr>
          <a:xfrm>
            <a:off x="4140223" y="2769559"/>
            <a:ext cx="1738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목록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정제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방법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05184-D19F-4DC6-99D2-8DB60F0E50B0}"/>
              </a:ext>
            </a:extLst>
          </p:cNvPr>
          <p:cNvSpPr txBox="1"/>
          <p:nvPr/>
        </p:nvSpPr>
        <p:spPr>
          <a:xfrm>
            <a:off x="6258502" y="2769559"/>
            <a:ext cx="186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도출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클러스터링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 선정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최적경로 도출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F9F39-581D-4229-9EC2-187D890E5D22}"/>
              </a:ext>
            </a:extLst>
          </p:cNvPr>
          <p:cNvSpPr txBox="1"/>
          <p:nvPr/>
        </p:nvSpPr>
        <p:spPr>
          <a:xfrm>
            <a:off x="8387088" y="2769559"/>
            <a:ext cx="213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개선방안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활용 방안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C75D91-4EDE-494F-B3AF-BC3FCA08A196}"/>
              </a:ext>
            </a:extLst>
          </p:cNvPr>
          <p:cNvSpPr txBox="1"/>
          <p:nvPr/>
        </p:nvSpPr>
        <p:spPr>
          <a:xfrm>
            <a:off x="2011638" y="4217848"/>
            <a:ext cx="17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01-08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3E0FC-7B54-42CA-9639-41CA7B7A20C6}"/>
              </a:ext>
            </a:extLst>
          </p:cNvPr>
          <p:cNvSpPr txBox="1"/>
          <p:nvPr/>
        </p:nvSpPr>
        <p:spPr>
          <a:xfrm>
            <a:off x="4135601" y="4217848"/>
            <a:ext cx="17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09-14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DEFA2A-CB3A-4888-B410-9CA81930E361}"/>
              </a:ext>
            </a:extLst>
          </p:cNvPr>
          <p:cNvSpPr txBox="1"/>
          <p:nvPr/>
        </p:nvSpPr>
        <p:spPr>
          <a:xfrm>
            <a:off x="6332700" y="4211515"/>
            <a:ext cx="17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15-31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186599-1127-45FB-8B96-C7A96CA53B94}"/>
              </a:ext>
            </a:extLst>
          </p:cNvPr>
          <p:cNvSpPr txBox="1"/>
          <p:nvPr/>
        </p:nvSpPr>
        <p:spPr>
          <a:xfrm>
            <a:off x="8463480" y="4211515"/>
            <a:ext cx="17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32-34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005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99BCC6A-00E9-437E-B341-2939F5809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/>
          <a:stretch/>
        </p:blipFill>
        <p:spPr>
          <a:xfrm>
            <a:off x="5610192" y="4219447"/>
            <a:ext cx="6092706" cy="16403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CEFFC6-B2B4-4389-8013-81F3AA133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6" y="2199757"/>
            <a:ext cx="4884485" cy="38829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6AF477-9E57-438D-A43B-6F52AF14391E}"/>
              </a:ext>
            </a:extLst>
          </p:cNvPr>
          <p:cNvSpPr txBox="1"/>
          <p:nvPr/>
        </p:nvSpPr>
        <p:spPr>
          <a:xfrm>
            <a:off x="849126" y="1049772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 행정동 리스트 추출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E86B6-2200-424F-8543-0328ED0A9FBF}"/>
              </a:ext>
            </a:extLst>
          </p:cNvPr>
          <p:cNvSpPr txBox="1"/>
          <p:nvPr/>
        </p:nvSpPr>
        <p:spPr>
          <a:xfrm>
            <a:off x="849126" y="1316238"/>
            <a:ext cx="444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클러스터링 가설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적합한 클러스터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CDC269-C4ED-4975-AF6F-359174C69686}"/>
              </a:ext>
            </a:extLst>
          </p:cNvPr>
          <p:cNvSpPr txBox="1"/>
          <p:nvPr/>
        </p:nvSpPr>
        <p:spPr>
          <a:xfrm>
            <a:off x="5561708" y="2694426"/>
            <a:ext cx="5666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주거용 건물 수 대비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개수가 적은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클러스터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 클러스터에 해당하는 행정동 리스트 반환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E6DBB1-00F3-45FE-87E3-CF309679674C}"/>
              </a:ext>
            </a:extLst>
          </p:cNvPr>
          <p:cNvSpPr txBox="1"/>
          <p:nvPr/>
        </p:nvSpPr>
        <p:spPr>
          <a:xfrm>
            <a:off x="5561708" y="3578800"/>
            <a:ext cx="156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반환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E6EC10-7061-4827-8666-AC6B85F93306}"/>
              </a:ext>
            </a:extLst>
          </p:cNvPr>
          <p:cNvSpPr txBox="1"/>
          <p:nvPr/>
        </p:nvSpPr>
        <p:spPr>
          <a:xfrm>
            <a:off x="5610191" y="3853389"/>
            <a:ext cx="286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청운효자동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행정동 반환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74E74B-E5B1-4FD0-99C0-FBB1BC76DC82}"/>
              </a:ext>
            </a:extLst>
          </p:cNvPr>
          <p:cNvSpPr txBox="1"/>
          <p:nvPr/>
        </p:nvSpPr>
        <p:spPr>
          <a:xfrm>
            <a:off x="5561708" y="2355872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 번째 클러스터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9AD6CA-B1F1-4D0E-AA48-79EECD5B2BED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74B360-E766-442C-AF51-FE93DA94A677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3970EC-0F0D-49E4-BD89-43BDEF69DCB3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9560A25-1C30-411C-9639-97D7A2CB5FB9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6A39B2-F5C1-4EBB-98AD-D7940DEE79CD}"/>
              </a:ext>
            </a:extLst>
          </p:cNvPr>
          <p:cNvSpPr/>
          <p:nvPr/>
        </p:nvSpPr>
        <p:spPr>
          <a:xfrm>
            <a:off x="2166414" y="4069976"/>
            <a:ext cx="3033115" cy="1613648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DF4CFE-DDE5-4F32-8BAE-9EDC3C4E6F49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5786C4-87EE-431D-A2C7-FEF93819DB09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67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A884F3-5218-45BC-9625-4B6E15CCA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/>
          <a:stretch/>
        </p:blipFill>
        <p:spPr>
          <a:xfrm>
            <a:off x="5617638" y="4191942"/>
            <a:ext cx="6085262" cy="10658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E8E469-504E-43A9-89CA-493928C23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0" y="2199805"/>
            <a:ext cx="4898643" cy="388287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E2B931-9F74-4F2A-B3C8-7935DB49B5FA}"/>
              </a:ext>
            </a:extLst>
          </p:cNvPr>
          <p:cNvSpPr txBox="1"/>
          <p:nvPr/>
        </p:nvSpPr>
        <p:spPr>
          <a:xfrm>
            <a:off x="849126" y="1049772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클러스터 행정동 리스트 추출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4F77C-5E2E-4690-9E12-58F323646C33}"/>
              </a:ext>
            </a:extLst>
          </p:cNvPr>
          <p:cNvSpPr txBox="1"/>
          <p:nvPr/>
        </p:nvSpPr>
        <p:spPr>
          <a:xfrm>
            <a:off x="849126" y="1316238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클러스터링 가설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적합한 클러스터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CAC46-C315-400A-AC72-202F531F0118}"/>
              </a:ext>
            </a:extLst>
          </p:cNvPr>
          <p:cNvSpPr txBox="1"/>
          <p:nvPr/>
        </p:nvSpPr>
        <p:spPr>
          <a:xfrm>
            <a:off x="5561708" y="2694426"/>
            <a:ext cx="5666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 대비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가구수 많은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클러스터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 클러스터에 해당하는 행정동 리스트 반환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28B984-50C5-423D-8707-EEB19528417C}"/>
              </a:ext>
            </a:extLst>
          </p:cNvPr>
          <p:cNvSpPr txBox="1"/>
          <p:nvPr/>
        </p:nvSpPr>
        <p:spPr>
          <a:xfrm>
            <a:off x="5561708" y="3578800"/>
            <a:ext cx="156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[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반환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5CACB-6DBE-4D63-A840-276C3B89EBB7}"/>
              </a:ext>
            </a:extLst>
          </p:cNvPr>
          <p:cNvSpPr txBox="1"/>
          <p:nvPr/>
        </p:nvSpPr>
        <p:spPr>
          <a:xfrm>
            <a:off x="5610192" y="3853389"/>
            <a:ext cx="266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화양동 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36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행정동 반환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065D0-7BC3-42E1-B0BF-1C2637FC75B2}"/>
              </a:ext>
            </a:extLst>
          </p:cNvPr>
          <p:cNvSpPr txBox="1"/>
          <p:nvPr/>
        </p:nvSpPr>
        <p:spPr>
          <a:xfrm>
            <a:off x="5561708" y="2355872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 번째 클러스터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0B525-9C40-45D7-AD7D-DAF32C000475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AABAE3-B3CC-458A-84DC-C0FEF47B3B01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C1987-989F-4464-971F-15EDAFAFC70D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BBC0ECB-F6E1-4F2B-AE61-263213436BED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66A595-BEF3-4B8E-B104-8E7F4C14EE51}"/>
              </a:ext>
            </a:extLst>
          </p:cNvPr>
          <p:cNvSpPr/>
          <p:nvPr/>
        </p:nvSpPr>
        <p:spPr>
          <a:xfrm>
            <a:off x="1810872" y="2264233"/>
            <a:ext cx="3227294" cy="1743044"/>
          </a:xfrm>
          <a:prstGeom prst="ellipse">
            <a:avLst/>
          </a:prstGeom>
          <a:noFill/>
          <a:ln w="19050">
            <a:solidFill>
              <a:srgbClr val="CA6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448D7-B18D-4955-A698-C451C09DA9DC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39D34-A56C-4347-9CE6-3D07040A4E14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8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E2B931-9F74-4F2A-B3C8-7935DB49B5FA}"/>
              </a:ext>
            </a:extLst>
          </p:cNvPr>
          <p:cNvSpPr txBox="1"/>
          <p:nvPr/>
        </p:nvSpPr>
        <p:spPr>
          <a:xfrm>
            <a:off x="849126" y="1049772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클러스터에 교차되는 행정동 리스트 추출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4F77C-5E2E-4690-9E12-58F323646C33}"/>
              </a:ext>
            </a:extLst>
          </p:cNvPr>
          <p:cNvSpPr txBox="1"/>
          <p:nvPr/>
        </p:nvSpPr>
        <p:spPr>
          <a:xfrm>
            <a:off x="849126" y="1316238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교집합 행정동이 다수 위치한 자치구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A7FA0BF-4145-419F-A21D-0A51044E9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/>
          <a:stretch/>
        </p:blipFill>
        <p:spPr>
          <a:xfrm>
            <a:off x="2113048" y="2746758"/>
            <a:ext cx="9070229" cy="3132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64B636-2D29-4639-BE0E-F750D118F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/>
          <a:stretch/>
        </p:blipFill>
        <p:spPr>
          <a:xfrm>
            <a:off x="2150502" y="1952036"/>
            <a:ext cx="9032775" cy="794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33E8C7-AF9F-4D18-B68A-797D93DDC299}"/>
              </a:ext>
            </a:extLst>
          </p:cNvPr>
          <p:cNvSpPr txBox="1"/>
          <p:nvPr/>
        </p:nvSpPr>
        <p:spPr>
          <a:xfrm>
            <a:off x="825005" y="1969966"/>
            <a:ext cx="1362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교집합 행정동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E7E605-BC2F-4398-BF2A-900F00BECE7A}"/>
              </a:ext>
            </a:extLst>
          </p:cNvPr>
          <p:cNvSpPr txBox="1"/>
          <p:nvPr/>
        </p:nvSpPr>
        <p:spPr>
          <a:xfrm>
            <a:off x="998129" y="2855196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자치구 선정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|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82D4CB-71C9-4D7E-A71C-50D8ED7ED4E0}"/>
              </a:ext>
            </a:extLst>
          </p:cNvPr>
          <p:cNvSpPr txBox="1"/>
          <p:nvPr/>
        </p:nvSpPr>
        <p:spPr>
          <a:xfrm>
            <a:off x="4173866" y="4907832"/>
            <a:ext cx="4729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교집합 행정동이 가장 많이 위치해 있는 자치구 선정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CFAD2D-7242-4C49-91D6-4D9FE73FDDB5}"/>
              </a:ext>
            </a:extLst>
          </p:cNvPr>
          <p:cNvSpPr txBox="1"/>
          <p:nvPr/>
        </p:nvSpPr>
        <p:spPr>
          <a:xfrm>
            <a:off x="4173866" y="5148964"/>
            <a:ext cx="592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동대문구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선정하고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MCLP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기법을 적용하여 최적입지 선정 진행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6FFE64-EA0A-45F3-A454-99BA5DD07EC6}"/>
              </a:ext>
            </a:extLst>
          </p:cNvPr>
          <p:cNvSpPr/>
          <p:nvPr/>
        </p:nvSpPr>
        <p:spPr>
          <a:xfrm flipV="1">
            <a:off x="4280297" y="4803507"/>
            <a:ext cx="801727" cy="4571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517BC-C0C0-470F-8245-E19A51BC5265}"/>
              </a:ext>
            </a:extLst>
          </p:cNvPr>
          <p:cNvSpPr/>
          <p:nvPr/>
        </p:nvSpPr>
        <p:spPr>
          <a:xfrm>
            <a:off x="2187878" y="4849226"/>
            <a:ext cx="1067565" cy="234658"/>
          </a:xfrm>
          <a:custGeom>
            <a:avLst/>
            <a:gdLst>
              <a:gd name="connsiteX0" fmla="*/ 0 w 1067565"/>
              <a:gd name="connsiteY0" fmla="*/ 0 h 234658"/>
              <a:gd name="connsiteX1" fmla="*/ 512431 w 1067565"/>
              <a:gd name="connsiteY1" fmla="*/ 0 h 234658"/>
              <a:gd name="connsiteX2" fmla="*/ 1067565 w 1067565"/>
              <a:gd name="connsiteY2" fmla="*/ 0 h 234658"/>
              <a:gd name="connsiteX3" fmla="*/ 1067565 w 1067565"/>
              <a:gd name="connsiteY3" fmla="*/ 234658 h 234658"/>
              <a:gd name="connsiteX4" fmla="*/ 533783 w 1067565"/>
              <a:gd name="connsiteY4" fmla="*/ 234658 h 234658"/>
              <a:gd name="connsiteX5" fmla="*/ 0 w 1067565"/>
              <a:gd name="connsiteY5" fmla="*/ 234658 h 234658"/>
              <a:gd name="connsiteX6" fmla="*/ 0 w 1067565"/>
              <a:gd name="connsiteY6" fmla="*/ 0 h 23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565" h="234658" extrusionOk="0">
                <a:moveTo>
                  <a:pt x="0" y="0"/>
                </a:moveTo>
                <a:cubicBezTo>
                  <a:pt x="192495" y="-15178"/>
                  <a:pt x="305894" y="58600"/>
                  <a:pt x="512431" y="0"/>
                </a:cubicBezTo>
                <a:cubicBezTo>
                  <a:pt x="718968" y="-58600"/>
                  <a:pt x="902281" y="54166"/>
                  <a:pt x="1067565" y="0"/>
                </a:cubicBezTo>
                <a:cubicBezTo>
                  <a:pt x="1086327" y="81923"/>
                  <a:pt x="1045187" y="167813"/>
                  <a:pt x="1067565" y="234658"/>
                </a:cubicBezTo>
                <a:cubicBezTo>
                  <a:pt x="802507" y="279808"/>
                  <a:pt x="775486" y="206468"/>
                  <a:pt x="533783" y="234658"/>
                </a:cubicBezTo>
                <a:cubicBezTo>
                  <a:pt x="292080" y="262848"/>
                  <a:pt x="261685" y="228150"/>
                  <a:pt x="0" y="234658"/>
                </a:cubicBezTo>
                <a:cubicBezTo>
                  <a:pt x="-26000" y="120811"/>
                  <a:pt x="6042" y="11341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484720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823787-34E6-4597-B0A3-217FEAA328B5}"/>
              </a:ext>
            </a:extLst>
          </p:cNvPr>
          <p:cNvCxnSpPr>
            <a:cxnSpLocks/>
          </p:cNvCxnSpPr>
          <p:nvPr/>
        </p:nvCxnSpPr>
        <p:spPr>
          <a:xfrm>
            <a:off x="3298615" y="4931266"/>
            <a:ext cx="82010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3506C1-32CE-4D19-A3DE-D5A0C0B38AFD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354F1-3762-4F5A-B135-245D3888E60E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F4822-7DBF-440A-BA74-A56A31B774EC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9D55502-8104-415B-B09D-5FAD8F1E1BFF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73135-B792-4BCE-A94E-9D8711681997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448B36-8853-41B8-AEC2-05A612E3385A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965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8DF3F7-52B2-43CE-9780-172FCB5E7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57549"/>
            <a:ext cx="9195431" cy="51724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E2B931-9F74-4F2A-B3C8-7935DB49B5FA}"/>
              </a:ext>
            </a:extLst>
          </p:cNvPr>
          <p:cNvSpPr txBox="1"/>
          <p:nvPr/>
        </p:nvSpPr>
        <p:spPr>
          <a:xfrm>
            <a:off x="849126" y="1049772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클러스터에 교차되는 행정동 리스트 추출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4F77C-5E2E-4690-9E12-58F323646C33}"/>
              </a:ext>
            </a:extLst>
          </p:cNvPr>
          <p:cNvSpPr txBox="1"/>
          <p:nvPr/>
        </p:nvSpPr>
        <p:spPr>
          <a:xfrm>
            <a:off x="849126" y="1316238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교집합 행정동이 다수 위치한 자치구 선정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3095-0888-413B-A774-5ECD256485B0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7650F8-4944-41B4-B33E-D7B6ABD43755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C940B-A2B2-4DA5-B285-241EA7132202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7F97CF-1386-4268-8444-C45EB54F8F0E}"/>
              </a:ext>
            </a:extLst>
          </p:cNvPr>
          <p:cNvSpPr/>
          <p:nvPr/>
        </p:nvSpPr>
        <p:spPr>
          <a:xfrm>
            <a:off x="2166414" y="684295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C60D4-5ECC-4DF0-93D8-5EF41F1B28AA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A1281-45A2-40F3-926F-E9351986EC3B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998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696F52A-5B2A-4CE8-80D6-F2F8BCD00FA8}"/>
              </a:ext>
            </a:extLst>
          </p:cNvPr>
          <p:cNvSpPr/>
          <p:nvPr/>
        </p:nvSpPr>
        <p:spPr>
          <a:xfrm>
            <a:off x="962810" y="2304712"/>
            <a:ext cx="1263326" cy="178255"/>
          </a:xfrm>
          <a:prstGeom prst="parallelogram">
            <a:avLst>
              <a:gd name="adj" fmla="val 3152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5E9A1-964F-4741-8C34-4ED091B1A123}"/>
              </a:ext>
            </a:extLst>
          </p:cNvPr>
          <p:cNvSpPr txBox="1"/>
          <p:nvPr/>
        </p:nvSpPr>
        <p:spPr>
          <a:xfrm>
            <a:off x="1013495" y="2208355"/>
            <a:ext cx="116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내용</a:t>
            </a:r>
            <a:endParaRPr lang="en-US" altLang="ko-KR" dirty="0">
              <a:solidFill>
                <a:srgbClr val="202124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AEA76-5587-4AF2-A1B9-73064DDED507}"/>
              </a:ext>
            </a:extLst>
          </p:cNvPr>
          <p:cNvSpPr txBox="1"/>
          <p:nvPr/>
        </p:nvSpPr>
        <p:spPr>
          <a:xfrm>
            <a:off x="944880" y="112458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MCLP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F8580-701C-44F4-844B-094409FCE2CD}"/>
              </a:ext>
            </a:extLst>
          </p:cNvPr>
          <p:cNvSpPr txBox="1"/>
          <p:nvPr/>
        </p:nvSpPr>
        <p:spPr>
          <a:xfrm>
            <a:off x="944880" y="1486697"/>
            <a:ext cx="100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최대커버링 모델을 일컫는 말로써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주어진 시설물의 개수로 지역 수요를 최대한 커버할 수 있도록 하는 기</a:t>
            </a:r>
            <a:r>
              <a:rPr lang="ko-KR" altLang="en-US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법</a:t>
            </a:r>
            <a:endParaRPr lang="en-US" altLang="ko-KR" sz="1600" b="0" i="0" dirty="0">
              <a:solidFill>
                <a:srgbClr val="202124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; </a:t>
            </a:r>
            <a:r>
              <a:rPr lang="ko-KR" altLang="en-US" sz="160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제한된 시설물의 개수로 지역 수요를 최대한 커버할 수 있는지 파악하기 위한 입지 선정 모델링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방법</a:t>
            </a:r>
            <a:endParaRPr lang="en-US" altLang="ko-KR" sz="1600" b="0" i="0" dirty="0">
              <a:solidFill>
                <a:srgbClr val="202124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3F47C-71AC-4964-98B3-678670270A98}"/>
              </a:ext>
            </a:extLst>
          </p:cNvPr>
          <p:cNvSpPr txBox="1"/>
          <p:nvPr/>
        </p:nvSpPr>
        <p:spPr>
          <a:xfrm>
            <a:off x="2355699" y="1142545"/>
            <a:ext cx="380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(Maximal Covering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ocation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roblem )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8890C-8A79-4206-85C7-E29177B44CCB}"/>
              </a:ext>
            </a:extLst>
          </p:cNvPr>
          <p:cNvSpPr txBox="1"/>
          <p:nvPr/>
        </p:nvSpPr>
        <p:spPr>
          <a:xfrm>
            <a:off x="864439" y="2577687"/>
            <a:ext cx="102138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동대문구에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50*50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형태의 그리드를 생성하여 해당 격자 내에서 중심점을 찍은 후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존재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</a:t>
            </a:r>
            <a:r>
              <a:rPr lang="en-US" altLang="ko-KR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미존재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</a:t>
            </a:r>
            <a:r>
              <a:rPr lang="en-US" altLang="ko-KR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격자별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인구수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라는 새로운 변수 산출</a:t>
            </a:r>
            <a:endParaRPr lang="en-US" altLang="ko-KR" sz="17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0443ADD-3855-4564-9075-DFA994484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50983"/>
              </p:ext>
            </p:extLst>
          </p:nvPr>
        </p:nvGraphicFramePr>
        <p:xfrm>
          <a:off x="955289" y="3598182"/>
          <a:ext cx="1028142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196">
                  <a:extLst>
                    <a:ext uri="{9D8B030D-6E8A-4147-A177-3AD203B41FA5}">
                      <a16:colId xmlns:a16="http://schemas.microsoft.com/office/drawing/2014/main" val="157038370"/>
                    </a:ext>
                  </a:extLst>
                </a:gridCol>
                <a:gridCol w="8726226">
                  <a:extLst>
                    <a:ext uri="{9D8B030D-6E8A-4147-A177-3AD203B41FA5}">
                      <a16:colId xmlns:a16="http://schemas.microsoft.com/office/drawing/2014/main" val="3323743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격자별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인구수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건물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폴리곤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안에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5m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간격의 포인트들을 나열 후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인구 수를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연면적으로 나눈 후 포인트 당 연면적을 곱하여 포인트당 인구수를 구함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그 후 포인트당 인구수와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격자별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포인트 개수를 활용해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격자별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인구수를 계산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7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분리수거함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존재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건물수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각 격자의 중심점에 </a:t>
                      </a:r>
                      <a:r>
                        <a:rPr lang="ko-KR" altLang="ko-KR" sz="14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분리수거함이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 법적으로 존재하는 아파트와 연립주택의 수를 합해서 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ko-KR" sz="14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분리수거함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 존재건물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이라는 새로운 변수를 생성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분리수거함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미존재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건물수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법적 기준이 없는 다가구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다세대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단독 주택의 건물 수를 합하여 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ko-KR" sz="14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분리수거함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 미존재건물</a:t>
                      </a:r>
                      <a:r>
                        <a:rPr lang="en-US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altLang="ko-KR" sz="14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Times New Roman" panose="02020603050405020304" pitchFamily="18" charset="0"/>
                        </a:rPr>
                        <a:t>이라는 새로운 변수를 생성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3918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CDB969A-D119-4420-8C02-A03D51B0A2C3}"/>
              </a:ext>
            </a:extLst>
          </p:cNvPr>
          <p:cNvSpPr txBox="1"/>
          <p:nvPr/>
        </p:nvSpPr>
        <p:spPr>
          <a:xfrm>
            <a:off x="864439" y="5425636"/>
            <a:ext cx="1046312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분리수거함존재건물수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가중치), (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분리수거함미존재건물수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가중치),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격자별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인구수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입지 후보지 중심점에 할당하여 MCLP 모델을 통해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목적함수를 최대화할 수 있는 최적 입지 도출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E32D5F-4B20-4E98-95C8-72C74BECE626}"/>
              </a:ext>
            </a:extLst>
          </p:cNvPr>
          <p:cNvSpPr txBox="1"/>
          <p:nvPr/>
        </p:nvSpPr>
        <p:spPr>
          <a:xfrm>
            <a:off x="956298" y="33013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변수 산출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9D68C4-C105-4B69-93AB-91C69D2C0820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18501-968A-48AF-B3AB-27CCCD93CE3A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47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EE5523-6C82-461F-883F-E8D142207A28}"/>
              </a:ext>
            </a:extLst>
          </p:cNvPr>
          <p:cNvSpPr/>
          <p:nvPr/>
        </p:nvSpPr>
        <p:spPr>
          <a:xfrm>
            <a:off x="6467510" y="1455612"/>
            <a:ext cx="5233907" cy="2905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B49C30-89DA-4179-B8CB-B90CCC1AEF1A}"/>
              </a:ext>
            </a:extLst>
          </p:cNvPr>
          <p:cNvSpPr/>
          <p:nvPr/>
        </p:nvSpPr>
        <p:spPr>
          <a:xfrm>
            <a:off x="731520" y="4482694"/>
            <a:ext cx="10969897" cy="1859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862A7-1651-48B9-BE2A-BA7F1E47D47B}"/>
              </a:ext>
            </a:extLst>
          </p:cNvPr>
          <p:cNvSpPr/>
          <p:nvPr/>
        </p:nvSpPr>
        <p:spPr>
          <a:xfrm>
            <a:off x="731520" y="1455612"/>
            <a:ext cx="5593881" cy="2905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4A7FB4-268C-40AF-A53C-2ABFB2BF3578}"/>
              </a:ext>
            </a:extLst>
          </p:cNvPr>
          <p:cNvSpPr txBox="1"/>
          <p:nvPr/>
        </p:nvSpPr>
        <p:spPr>
          <a:xfrm>
            <a:off x="6665163" y="1503989"/>
            <a:ext cx="523390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𝑖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수요 𝑃𝑜𝑖𝑛𝑡 𝑖𝑛𝑑𝑒𝑥 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𝑗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설치 후보지역 𝑖𝑛𝑑𝑒𝑥 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𝐼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수요 𝑃𝑜𝑖𝑛𝑡 집합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𝐽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설치 후보지역 집합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𝑥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설비 후보 지역 중 위치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설비가 설치되면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 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그렇지 않으면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𝑦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적어도 하나의 설비로 그 포인트가 커버되면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 </a:t>
            </a: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그렇지 않으면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</a:p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𝑘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고정식 및 이동식 자원순환가게 설치 대수</a:t>
            </a:r>
          </a:p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𝑤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{(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존재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×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𝛼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)+(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미존재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건물수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×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𝛽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)}×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DDCA6C-D896-49E1-810E-E705A23E2F8F}"/>
              </a:ext>
            </a:extLst>
          </p:cNvPr>
          <p:cNvSpPr txBox="1"/>
          <p:nvPr/>
        </p:nvSpPr>
        <p:spPr>
          <a:xfrm>
            <a:off x="948835" y="4776394"/>
            <a:ext cx="1029828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주거건물개수대비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개수가 적은 지역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자원순환가게를 우선적으로 설치해야 한다고 클러스터링</a:t>
            </a:r>
            <a:endParaRPr lang="en-US" altLang="ko-KR" sz="17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가설을 세웠으므로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가중치를 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α(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연립주택 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아파트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0.2, β(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다세대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다가구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단독 주택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0.8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설정</a:t>
            </a:r>
            <a:endParaRPr lang="en-US" altLang="ko-KR" sz="1700" dirty="0">
              <a:highlight>
                <a:srgbClr val="FFD966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120F37-8836-4941-B579-5353712A59D8}"/>
              </a:ext>
            </a:extLst>
          </p:cNvPr>
          <p:cNvSpPr txBox="1"/>
          <p:nvPr/>
        </p:nvSpPr>
        <p:spPr>
          <a:xfrm>
            <a:off x="947738" y="1087870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&lt;MCLP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수식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6F9FF-3625-4CAD-889C-7A18160A4B08}"/>
              </a:ext>
            </a:extLst>
          </p:cNvPr>
          <p:cNvSpPr txBox="1"/>
          <p:nvPr/>
        </p:nvSpPr>
        <p:spPr>
          <a:xfrm>
            <a:off x="6556380" y="1086280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값 정의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A2A69B-23EA-4A9D-9ECB-14C426A80FDB}"/>
                  </a:ext>
                </a:extLst>
              </p:cNvPr>
              <p:cNvSpPr txBox="1"/>
              <p:nvPr/>
            </p:nvSpPr>
            <p:spPr>
              <a:xfrm>
                <a:off x="500541" y="1735790"/>
                <a:ext cx="5832572" cy="1380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…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…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A2A69B-23EA-4A9D-9ECB-14C426A80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1" y="1735790"/>
                <a:ext cx="5832572" cy="1380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4036AC-0C46-4B3C-B8E4-559DE975D2CD}"/>
                  </a:ext>
                </a:extLst>
              </p:cNvPr>
              <p:cNvSpPr txBox="1"/>
              <p:nvPr/>
            </p:nvSpPr>
            <p:spPr>
              <a:xfrm>
                <a:off x="1001260" y="3117973"/>
                <a:ext cx="5380680" cy="999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…</m:t>
                          </m:r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{"/>
                          <m:endChr m:val="}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4036AC-0C46-4B3C-B8E4-559DE975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60" y="3117973"/>
                <a:ext cx="5380680" cy="999954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80BDB2B-7263-4E3F-B2FE-404A4D183347}"/>
              </a:ext>
            </a:extLst>
          </p:cNvPr>
          <p:cNvSpPr txBox="1"/>
          <p:nvPr/>
        </p:nvSpPr>
        <p:spPr>
          <a:xfrm>
            <a:off x="762494" y="5513784"/>
            <a:ext cx="106670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자원순환가게 설치 대수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(k)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en-US" altLang="ko-KR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700" dirty="0"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설정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고정식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이동식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/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설비 후보 지역 중 위치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(j)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설비가</a:t>
            </a:r>
            <a:endParaRPr lang="en-US" altLang="ko-KR" sz="17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설치되면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그렇지 않으면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설정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적어도 하나의 설비로 그 포인트가 커버되면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 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그렇지 않으면 </a:t>
            </a:r>
            <a:r>
              <a:rPr lang="en-US" altLang="ko-KR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설정</a:t>
            </a:r>
            <a:endParaRPr lang="en-US" altLang="ko-KR" sz="17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A2CDD-E988-4852-9B95-37B738746A9E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9FFD1-115A-49BE-A824-4C0277C07D76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24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F1F2BA34-57B8-43EF-9014-ECC4FEC8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0" y="1883724"/>
            <a:ext cx="2340195" cy="2170923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95FA71C5-C98B-4930-85A8-ADFCAA7D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53" y="1885839"/>
            <a:ext cx="2340196" cy="2166691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AF572835-829C-4284-B2A9-953C03135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9" y="4129108"/>
            <a:ext cx="2340196" cy="2166691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E3ADA606-D5BD-41F5-A9C7-674BEFDAC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53" y="4133340"/>
            <a:ext cx="2340196" cy="2162459"/>
          </a:xfrm>
          <a:prstGeom prst="rect">
            <a:avLst/>
          </a:prstGeom>
        </p:spPr>
      </p:pic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10E40DA1-11FC-4714-B9C8-62F0558FB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7" y="4124876"/>
            <a:ext cx="2340195" cy="217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15C6F8-E11E-417E-93EA-18CF235CE92F}"/>
              </a:ext>
            </a:extLst>
          </p:cNvPr>
          <p:cNvSpPr txBox="1"/>
          <p:nvPr/>
        </p:nvSpPr>
        <p:spPr>
          <a:xfrm>
            <a:off x="5656239" y="2218097"/>
            <a:ext cx="6069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150m</a:t>
            </a:r>
            <a:r>
              <a:rPr lang="ko-KR" altLang="ko-KR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기준으로 설치할 경우 자원순환가게의 위치가 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동일한</a:t>
            </a:r>
            <a:endParaRPr lang="en-US" altLang="ko-KR" sz="1600" dirty="0">
              <a:solidFill>
                <a:srgbClr val="202124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지역에</a:t>
            </a:r>
            <a:r>
              <a:rPr lang="en-US" altLang="ko-KR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밀집되</a:t>
            </a:r>
            <a:r>
              <a:rPr lang="ko-KR" altLang="ko-KR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는 현상을 확인하</a:t>
            </a:r>
            <a:r>
              <a:rPr lang="ko-KR" altLang="en-US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 </a:t>
            </a:r>
            <a:r>
              <a:rPr lang="en-US" altLang="ko-KR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500m </a:t>
            </a:r>
            <a:r>
              <a:rPr lang="ko-KR" altLang="en-US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버퍼까지 시각화를 진행</a:t>
            </a:r>
            <a:endParaRPr lang="en-US" altLang="ko-KR" sz="16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202124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버퍼의 구간이 커질수록</a:t>
            </a:r>
            <a:r>
              <a:rPr lang="en-US" altLang="ko-KR" sz="1600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밀집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정도가 </a:t>
            </a:r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완화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되는 것을 확인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하였고</a:t>
            </a:r>
            <a:endParaRPr lang="en-US" altLang="ko-KR" sz="1600" dirty="0">
              <a:solidFill>
                <a:srgbClr val="202124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자체 설문조사 결과 </a:t>
            </a:r>
            <a:r>
              <a:rPr lang="en-US" altLang="ko-KR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300m 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반경에 위치 시 이용 의사가 있다는 것을 감안하여 </a:t>
            </a:r>
            <a:r>
              <a:rPr lang="ko-KR" altLang="en-US" sz="160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 입지 선정에는 </a:t>
            </a:r>
            <a:r>
              <a:rPr lang="en-US" altLang="ko-KR" sz="160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300m </a:t>
            </a:r>
            <a:r>
              <a:rPr lang="ko-KR" altLang="en-US" sz="1600" dirty="0">
                <a:solidFill>
                  <a:srgbClr val="202124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버퍼를 적용</a:t>
            </a:r>
            <a:r>
              <a:rPr lang="ko-KR" altLang="en-US" sz="160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21517-177B-4B32-A6C0-CD87A4D1EA48}"/>
              </a:ext>
            </a:extLst>
          </p:cNvPr>
          <p:cNvSpPr txBox="1"/>
          <p:nvPr/>
        </p:nvSpPr>
        <p:spPr>
          <a:xfrm>
            <a:off x="5656239" y="1869964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거점 버퍼 시각화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9B88F6-0918-4915-954A-5F0010775C12}"/>
              </a:ext>
            </a:extLst>
          </p:cNvPr>
          <p:cNvSpPr txBox="1"/>
          <p:nvPr/>
        </p:nvSpPr>
        <p:spPr>
          <a:xfrm>
            <a:off x="561994" y="1511156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거점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버퍼별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시각화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4FCD0E-9DF3-4587-84F3-73F8875D35E2}"/>
              </a:ext>
            </a:extLst>
          </p:cNvPr>
          <p:cNvSpPr txBox="1"/>
          <p:nvPr/>
        </p:nvSpPr>
        <p:spPr>
          <a:xfrm>
            <a:off x="695018" y="189960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00008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150m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589D2-C092-4C97-BE09-006F6D16247C}"/>
              </a:ext>
            </a:extLst>
          </p:cNvPr>
          <p:cNvSpPr txBox="1"/>
          <p:nvPr/>
        </p:nvSpPr>
        <p:spPr>
          <a:xfrm>
            <a:off x="3083153" y="1899608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00008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EF917-BBC8-4A05-8D44-5022ADD10FF2}"/>
              </a:ext>
            </a:extLst>
          </p:cNvPr>
          <p:cNvSpPr txBox="1"/>
          <p:nvPr/>
        </p:nvSpPr>
        <p:spPr>
          <a:xfrm>
            <a:off x="674179" y="413809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00008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BEF85F-21D3-4C86-A104-8C09949A4360}"/>
              </a:ext>
            </a:extLst>
          </p:cNvPr>
          <p:cNvSpPr txBox="1"/>
          <p:nvPr/>
        </p:nvSpPr>
        <p:spPr>
          <a:xfrm>
            <a:off x="3112139" y="4138097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00008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400m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CEB726-31C0-4AB1-BBE4-2BAB44D4A85E}"/>
              </a:ext>
            </a:extLst>
          </p:cNvPr>
          <p:cNvSpPr txBox="1"/>
          <p:nvPr/>
        </p:nvSpPr>
        <p:spPr>
          <a:xfrm>
            <a:off x="5515997" y="4133220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ighlight>
                  <a:srgbClr val="00008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57B99-9984-47C5-87F8-B00AA168C600}"/>
              </a:ext>
            </a:extLst>
          </p:cNvPr>
          <p:cNvSpPr txBox="1"/>
          <p:nvPr/>
        </p:nvSpPr>
        <p:spPr>
          <a:xfrm>
            <a:off x="8382742" y="6295799"/>
            <a:ext cx="2844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자원순환가게 입지선정 관련 설문조사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D4B5A-D454-487B-820F-60C4CB993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61" y="4173671"/>
            <a:ext cx="3623400" cy="19875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6D3549-0B1D-4E7C-AF76-BDA947DC6B63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1AF7DD-868D-4C91-BE96-F10C4A552DA5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44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6679B-18E7-49F0-AB5C-E5F0DB49D277}"/>
              </a:ext>
            </a:extLst>
          </p:cNvPr>
          <p:cNvSpPr txBox="1"/>
          <p:nvPr/>
        </p:nvSpPr>
        <p:spPr>
          <a:xfrm>
            <a:off x="561994" y="1511156"/>
            <a:ext cx="3786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최종 선정 고정식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이동식 자원순환가게 입지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FE853A8-AB39-45FE-BE70-B9BA16B1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2" y="2042134"/>
            <a:ext cx="3562386" cy="3311151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A9C33163-DF43-466B-997F-8EA78683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78" y="2042134"/>
            <a:ext cx="3562387" cy="33047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E5F7EF-05E5-4027-BA08-A58E567B6494}"/>
              </a:ext>
            </a:extLst>
          </p:cNvPr>
          <p:cNvSpPr txBox="1"/>
          <p:nvPr/>
        </p:nvSpPr>
        <p:spPr>
          <a:xfrm>
            <a:off x="561994" y="5415540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고정식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300m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4B34D-0143-4CE1-B5EB-5A392023E4A1}"/>
              </a:ext>
            </a:extLst>
          </p:cNvPr>
          <p:cNvSpPr txBox="1"/>
          <p:nvPr/>
        </p:nvSpPr>
        <p:spPr>
          <a:xfrm>
            <a:off x="4361050" y="5416157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300m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8EB15F-A872-411D-B5CD-9C49D9F99B5D}"/>
              </a:ext>
            </a:extLst>
          </p:cNvPr>
          <p:cNvGrpSpPr/>
          <p:nvPr/>
        </p:nvGrpSpPr>
        <p:grpSpPr>
          <a:xfrm>
            <a:off x="8255495" y="2015406"/>
            <a:ext cx="3204343" cy="3373405"/>
            <a:chOff x="8255495" y="2015406"/>
            <a:chExt cx="3204343" cy="337340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37E7D74-6DE0-4F5B-AD5B-22568AAFE422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1" r="38789"/>
            <a:stretch/>
          </p:blipFill>
          <p:spPr bwMode="auto">
            <a:xfrm>
              <a:off x="8255495" y="2015406"/>
              <a:ext cx="3204343" cy="33734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7F4EB5E-CF17-406C-8076-FE37EEE81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7298" y="2286000"/>
              <a:ext cx="0" cy="1651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8FD5C46-F001-43FA-9AFD-AF1516997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9838" y="2522220"/>
              <a:ext cx="0" cy="16764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27F2472-229E-409D-89DB-DCA5B7667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7298" y="2760980"/>
              <a:ext cx="0" cy="16256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1F83F7D-68BA-4A53-9EF0-DEF41E741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7298" y="2998216"/>
              <a:ext cx="0" cy="15646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9B68D9B-C177-478E-BBEE-7769BA6FB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6028" y="4234817"/>
              <a:ext cx="0" cy="154303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756C945-B265-44C3-9978-8B5190647B85}"/>
              </a:ext>
            </a:extLst>
          </p:cNvPr>
          <p:cNvSpPr txBox="1"/>
          <p:nvPr/>
        </p:nvSpPr>
        <p:spPr>
          <a:xfrm>
            <a:off x="8255495" y="5415539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고정식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이동식 최종 입지 선정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DF5A8-5152-4B42-9F06-17D28B14E7A0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268F8D-938F-4338-B156-443B5EA54667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63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 descr="지도이(가) 표시된 사진&#10;&#10;자동 생성된 설명">
            <a:extLst>
              <a:ext uri="{FF2B5EF4-FFF2-40B4-BE49-F238E27FC236}">
                <a16:creationId xmlns:a16="http://schemas.microsoft.com/office/drawing/2014/main" id="{3242A728-F67F-4DC2-8C40-BEE6E338EB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0" y="2296083"/>
            <a:ext cx="3816966" cy="4099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0320F-C786-462C-AC81-B391CBAB33D2}"/>
              </a:ext>
            </a:extLst>
          </p:cNvPr>
          <p:cNvSpPr txBox="1"/>
          <p:nvPr/>
        </p:nvSpPr>
        <p:spPr>
          <a:xfrm>
            <a:off x="1827381" y="1219337"/>
            <a:ext cx="2940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고정식 자원순환가게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입지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90F212-0887-4444-B31C-6439C63F42AD}"/>
              </a:ext>
            </a:extLst>
          </p:cNvPr>
          <p:cNvSpPr/>
          <p:nvPr/>
        </p:nvSpPr>
        <p:spPr>
          <a:xfrm>
            <a:off x="4818409" y="1289581"/>
            <a:ext cx="45719" cy="628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B3D4C-BA51-4D65-BF8D-473C2E543AE2}"/>
              </a:ext>
            </a:extLst>
          </p:cNvPr>
          <p:cNvSpPr txBox="1"/>
          <p:nvPr/>
        </p:nvSpPr>
        <p:spPr>
          <a:xfrm>
            <a:off x="2266726" y="3192364"/>
            <a:ext cx="3716645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4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(37.586939, 127.04214)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서울특별시 동대문구 청량리동</a:t>
            </a:r>
            <a:r>
              <a:rPr lang="en-US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520-40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8B70B8C-F1FE-4691-AAA4-1BE4311BBE3F}"/>
              </a:ext>
            </a:extLst>
          </p:cNvPr>
          <p:cNvSpPr/>
          <p:nvPr/>
        </p:nvSpPr>
        <p:spPr>
          <a:xfrm>
            <a:off x="2338209" y="3865640"/>
            <a:ext cx="1174005" cy="1174005"/>
          </a:xfrm>
          <a:custGeom>
            <a:avLst/>
            <a:gdLst>
              <a:gd name="connsiteX0" fmla="*/ 0 w 1174005"/>
              <a:gd name="connsiteY0" fmla="*/ 587003 h 1174005"/>
              <a:gd name="connsiteX1" fmla="*/ 587003 w 1174005"/>
              <a:gd name="connsiteY1" fmla="*/ 0 h 1174005"/>
              <a:gd name="connsiteX2" fmla="*/ 1174006 w 1174005"/>
              <a:gd name="connsiteY2" fmla="*/ 587003 h 1174005"/>
              <a:gd name="connsiteX3" fmla="*/ 587003 w 1174005"/>
              <a:gd name="connsiteY3" fmla="*/ 1174006 h 1174005"/>
              <a:gd name="connsiteX4" fmla="*/ 0 w 1174005"/>
              <a:gd name="connsiteY4" fmla="*/ 587003 h 11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005" h="1174005" extrusionOk="0">
                <a:moveTo>
                  <a:pt x="0" y="587003"/>
                </a:moveTo>
                <a:cubicBezTo>
                  <a:pt x="59140" y="274686"/>
                  <a:pt x="207163" y="27628"/>
                  <a:pt x="587003" y="0"/>
                </a:cubicBezTo>
                <a:cubicBezTo>
                  <a:pt x="849364" y="-8542"/>
                  <a:pt x="1219999" y="299275"/>
                  <a:pt x="1174006" y="587003"/>
                </a:cubicBezTo>
                <a:cubicBezTo>
                  <a:pt x="1139284" y="873686"/>
                  <a:pt x="890111" y="1135294"/>
                  <a:pt x="587003" y="1174006"/>
                </a:cubicBezTo>
                <a:cubicBezTo>
                  <a:pt x="282939" y="1164093"/>
                  <a:pt x="44726" y="922123"/>
                  <a:pt x="0" y="58700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0388211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A2E4422-379A-40A0-8C37-DE11AF088F2C}"/>
              </a:ext>
            </a:extLst>
          </p:cNvPr>
          <p:cNvSpPr/>
          <p:nvPr/>
        </p:nvSpPr>
        <p:spPr>
          <a:xfrm>
            <a:off x="2642515" y="4109265"/>
            <a:ext cx="586050" cy="586050"/>
          </a:xfrm>
          <a:custGeom>
            <a:avLst/>
            <a:gdLst>
              <a:gd name="connsiteX0" fmla="*/ 0 w 586050"/>
              <a:gd name="connsiteY0" fmla="*/ 293025 h 586050"/>
              <a:gd name="connsiteX1" fmla="*/ 293025 w 586050"/>
              <a:gd name="connsiteY1" fmla="*/ 0 h 586050"/>
              <a:gd name="connsiteX2" fmla="*/ 586050 w 586050"/>
              <a:gd name="connsiteY2" fmla="*/ 293025 h 586050"/>
              <a:gd name="connsiteX3" fmla="*/ 293025 w 586050"/>
              <a:gd name="connsiteY3" fmla="*/ 586050 h 586050"/>
              <a:gd name="connsiteX4" fmla="*/ 0 w 586050"/>
              <a:gd name="connsiteY4" fmla="*/ 293025 h 5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050" h="586050" extrusionOk="0">
                <a:moveTo>
                  <a:pt x="0" y="293025"/>
                </a:moveTo>
                <a:cubicBezTo>
                  <a:pt x="23528" y="135917"/>
                  <a:pt x="109084" y="10977"/>
                  <a:pt x="293025" y="0"/>
                </a:cubicBezTo>
                <a:cubicBezTo>
                  <a:pt x="444520" y="-1428"/>
                  <a:pt x="595236" y="138475"/>
                  <a:pt x="586050" y="293025"/>
                </a:cubicBezTo>
                <a:cubicBezTo>
                  <a:pt x="563257" y="430235"/>
                  <a:pt x="439609" y="558053"/>
                  <a:pt x="293025" y="586050"/>
                </a:cubicBezTo>
                <a:cubicBezTo>
                  <a:pt x="153448" y="575089"/>
                  <a:pt x="34096" y="463188"/>
                  <a:pt x="0" y="29302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0388211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9407BE3A-AD13-4B47-8D07-46C2F6E02E63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V="1">
            <a:off x="2164391" y="3556310"/>
            <a:ext cx="833547" cy="628876"/>
          </a:xfrm>
          <a:prstGeom prst="curvedConnector4">
            <a:avLst>
              <a:gd name="adj1" fmla="val 34307"/>
              <a:gd name="adj2" fmla="val 1363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8B895C-FF00-4386-B759-DA8CAEB51E11}"/>
              </a:ext>
            </a:extLst>
          </p:cNvPr>
          <p:cNvGrpSpPr/>
          <p:nvPr/>
        </p:nvGrpSpPr>
        <p:grpSpPr>
          <a:xfrm>
            <a:off x="6177033" y="1304595"/>
            <a:ext cx="5195597" cy="5075971"/>
            <a:chOff x="6051523" y="1304595"/>
            <a:chExt cx="5195597" cy="5075971"/>
          </a:xfrm>
        </p:grpSpPr>
        <p:pic>
          <p:nvPicPr>
            <p:cNvPr id="88" name="그림 87" descr="지도이(가) 표시된 사진&#10;&#10;자동 생성된 설명">
              <a:extLst>
                <a:ext uri="{FF2B5EF4-FFF2-40B4-BE49-F238E27FC236}">
                  <a16:creationId xmlns:a16="http://schemas.microsoft.com/office/drawing/2014/main" id="{7B89BBAE-D145-4774-B19C-E242CB8E34AD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772" y="3853203"/>
              <a:ext cx="2588566" cy="250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그림 86" descr="지도이(가) 표시된 사진&#10;&#10;자동 생성된 설명">
              <a:extLst>
                <a:ext uri="{FF2B5EF4-FFF2-40B4-BE49-F238E27FC236}">
                  <a16:creationId xmlns:a16="http://schemas.microsoft.com/office/drawing/2014/main" id="{9FA2F0EA-19CA-4B7B-A289-4689F5B35E7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51523" y="3865640"/>
              <a:ext cx="2479152" cy="2514926"/>
            </a:xfrm>
            <a:prstGeom prst="rect">
              <a:avLst/>
            </a:prstGeom>
          </p:spPr>
        </p:pic>
        <p:pic>
          <p:nvPicPr>
            <p:cNvPr id="85" name="그림 84" descr="지도이(가) 표시된 사진&#10;&#10;자동 생성된 설명">
              <a:extLst>
                <a:ext uri="{FF2B5EF4-FFF2-40B4-BE49-F238E27FC236}">
                  <a16:creationId xmlns:a16="http://schemas.microsoft.com/office/drawing/2014/main" id="{81815C86-486E-4C8E-858E-7A6066F14CD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618410" y="1304595"/>
              <a:ext cx="2594103" cy="250203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2029759E-19D7-40D6-BFD9-00039C181BDB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525" y="1305042"/>
              <a:ext cx="2479152" cy="2501583"/>
            </a:xfrm>
            <a:prstGeom prst="rect">
              <a:avLst/>
            </a:prstGeom>
            <a:noFill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2476F3-42A7-4C9C-93CD-20FB3FF8AF96}"/>
                </a:ext>
              </a:extLst>
            </p:cNvPr>
            <p:cNvSpPr txBox="1"/>
            <p:nvPr/>
          </p:nvSpPr>
          <p:spPr>
            <a:xfrm>
              <a:off x="6181429" y="1578418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순위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(37.599671, 127.065679)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이문동 </a:t>
              </a:r>
              <a:r>
                <a:rPr lang="ko-KR" altLang="ko-KR" sz="1400" dirty="0" err="1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신이문로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길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B6DA6-9AED-4CFA-BBC1-491E5DD5469E}"/>
                </a:ext>
              </a:extLst>
            </p:cNvPr>
            <p:cNvSpPr txBox="1"/>
            <p:nvPr/>
          </p:nvSpPr>
          <p:spPr>
            <a:xfrm>
              <a:off x="7530475" y="2809299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순위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(37.594214, 127.063988)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r"/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휘경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161-52 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6D8DD5-71DE-4879-9A4A-FF6EE49E8FB2}"/>
                </a:ext>
              </a:extLst>
            </p:cNvPr>
            <p:cNvSpPr txBox="1"/>
            <p:nvPr/>
          </p:nvSpPr>
          <p:spPr>
            <a:xfrm>
              <a:off x="6181429" y="4110320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순위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(37.566477, 127.063425 )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장안동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215-51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6ADEB-9A59-485C-B612-0C1C7677E6CF}"/>
                </a:ext>
              </a:extLst>
            </p:cNvPr>
            <p:cNvSpPr txBox="1"/>
            <p:nvPr/>
          </p:nvSpPr>
          <p:spPr>
            <a:xfrm>
              <a:off x="7530475" y="5546329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순위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(37.570114, 127.0561)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r"/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답십리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256-21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FB99E42-ED0E-4266-AA4F-59A8AE84D4EE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 flipV="1">
              <a:off x="6634480" y="2020786"/>
              <a:ext cx="488456" cy="2964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C6B5BD5-A1AE-47E3-9113-A4BD43F090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737" y="2519077"/>
              <a:ext cx="721337" cy="3296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8F1D396-EF85-469E-9596-12D03A9987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2307" y="4584159"/>
              <a:ext cx="487680" cy="3599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A05778D-BAF8-4B6D-BE12-02C5F8520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2766" y="5212740"/>
              <a:ext cx="718234" cy="3561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62E36C7-BF4D-4D3A-95ED-CBBD3C6C3F92}"/>
                </a:ext>
              </a:extLst>
            </p:cNvPr>
            <p:cNvSpPr/>
            <p:nvPr/>
          </p:nvSpPr>
          <p:spPr>
            <a:xfrm>
              <a:off x="7059431" y="2253757"/>
              <a:ext cx="433638" cy="433638"/>
            </a:xfrm>
            <a:custGeom>
              <a:avLst/>
              <a:gdLst>
                <a:gd name="connsiteX0" fmla="*/ 0 w 433638"/>
                <a:gd name="connsiteY0" fmla="*/ 216819 h 433638"/>
                <a:gd name="connsiteX1" fmla="*/ 216819 w 433638"/>
                <a:gd name="connsiteY1" fmla="*/ 0 h 433638"/>
                <a:gd name="connsiteX2" fmla="*/ 433638 w 433638"/>
                <a:gd name="connsiteY2" fmla="*/ 216819 h 433638"/>
                <a:gd name="connsiteX3" fmla="*/ 216819 w 433638"/>
                <a:gd name="connsiteY3" fmla="*/ 433638 h 433638"/>
                <a:gd name="connsiteX4" fmla="*/ 0 w 433638"/>
                <a:gd name="connsiteY4" fmla="*/ 216819 h 43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638" h="433638" extrusionOk="0">
                  <a:moveTo>
                    <a:pt x="0" y="216819"/>
                  </a:moveTo>
                  <a:cubicBezTo>
                    <a:pt x="9134" y="98907"/>
                    <a:pt x="81030" y="7965"/>
                    <a:pt x="216819" y="0"/>
                  </a:cubicBezTo>
                  <a:cubicBezTo>
                    <a:pt x="333032" y="-488"/>
                    <a:pt x="443322" y="104751"/>
                    <a:pt x="433638" y="216819"/>
                  </a:cubicBezTo>
                  <a:cubicBezTo>
                    <a:pt x="421713" y="323682"/>
                    <a:pt x="329709" y="421050"/>
                    <a:pt x="216819" y="433638"/>
                  </a:cubicBezTo>
                  <a:cubicBezTo>
                    <a:pt x="114611" y="425001"/>
                    <a:pt x="15324" y="340309"/>
                    <a:pt x="0" y="216819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421AE7-5F98-449B-A7DA-78028522D53A}"/>
                </a:ext>
              </a:extLst>
            </p:cNvPr>
            <p:cNvSpPr/>
            <p:nvPr/>
          </p:nvSpPr>
          <p:spPr>
            <a:xfrm>
              <a:off x="9671000" y="2198634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76AEAAE-61B4-41E0-9D97-DC5ECAD2BE02}"/>
                </a:ext>
              </a:extLst>
            </p:cNvPr>
            <p:cNvSpPr/>
            <p:nvPr/>
          </p:nvSpPr>
          <p:spPr>
            <a:xfrm>
              <a:off x="7042795" y="4839595"/>
              <a:ext cx="487680" cy="487680"/>
            </a:xfrm>
            <a:custGeom>
              <a:avLst/>
              <a:gdLst>
                <a:gd name="connsiteX0" fmla="*/ 0 w 487680"/>
                <a:gd name="connsiteY0" fmla="*/ 243840 h 487680"/>
                <a:gd name="connsiteX1" fmla="*/ 243840 w 487680"/>
                <a:gd name="connsiteY1" fmla="*/ 0 h 487680"/>
                <a:gd name="connsiteX2" fmla="*/ 487680 w 487680"/>
                <a:gd name="connsiteY2" fmla="*/ 243840 h 487680"/>
                <a:gd name="connsiteX3" fmla="*/ 243840 w 487680"/>
                <a:gd name="connsiteY3" fmla="*/ 487680 h 487680"/>
                <a:gd name="connsiteX4" fmla="*/ 0 w 487680"/>
                <a:gd name="connsiteY4" fmla="*/ 24384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" h="487680" extrusionOk="0">
                  <a:moveTo>
                    <a:pt x="0" y="243840"/>
                  </a:moveTo>
                  <a:cubicBezTo>
                    <a:pt x="25782" y="114348"/>
                    <a:pt x="89985" y="9526"/>
                    <a:pt x="243840" y="0"/>
                  </a:cubicBezTo>
                  <a:cubicBezTo>
                    <a:pt x="359804" y="-2584"/>
                    <a:pt x="511494" y="128052"/>
                    <a:pt x="487680" y="243840"/>
                  </a:cubicBezTo>
                  <a:cubicBezTo>
                    <a:pt x="473685" y="363391"/>
                    <a:pt x="365735" y="464226"/>
                    <a:pt x="243840" y="487680"/>
                  </a:cubicBezTo>
                  <a:cubicBezTo>
                    <a:pt x="123131" y="480805"/>
                    <a:pt x="11379" y="381289"/>
                    <a:pt x="0" y="24384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9FDD8A7-818A-48BB-AE13-FF511DC95000}"/>
                </a:ext>
              </a:extLst>
            </p:cNvPr>
            <p:cNvSpPr/>
            <p:nvPr/>
          </p:nvSpPr>
          <p:spPr>
            <a:xfrm>
              <a:off x="9625029" y="4860260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242F1FF-2366-492F-AF8F-9933AFBEA9EE}"/>
              </a:ext>
            </a:extLst>
          </p:cNvPr>
          <p:cNvSpPr/>
          <p:nvPr/>
        </p:nvSpPr>
        <p:spPr>
          <a:xfrm>
            <a:off x="3707081" y="3871774"/>
            <a:ext cx="2259077" cy="1725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버퍼</a:t>
            </a:r>
            <a:r>
              <a:rPr lang="ko-KR" altLang="en-US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당</a:t>
            </a: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인구수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9941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분리수거함존재건물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1.4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분리수거함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미존재건물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477.6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점</a:t>
            </a:r>
            <a:endParaRPr lang="en-US" altLang="ko-KR" sz="1400" dirty="0">
              <a:solidFill>
                <a:schemeClr val="tx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입지점수</a:t>
            </a:r>
            <a:endPara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4762179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</a:t>
            </a:r>
            <a:endPara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1D4D2D-2BFD-48BE-9811-A51B25A7B4C8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FEE23D-AB93-4E5E-8EBA-8DFDC15476A1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28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65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4CB70BE7-6C58-4499-A680-B6779D956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6250" y="2286191"/>
            <a:ext cx="3816966" cy="410938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3376806" y="687707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6B9C13-7739-41A4-BEE4-899073760988}"/>
              </a:ext>
            </a:extLst>
          </p:cNvPr>
          <p:cNvSpPr txBox="1"/>
          <p:nvPr/>
        </p:nvSpPr>
        <p:spPr>
          <a:xfrm>
            <a:off x="1827381" y="1219337"/>
            <a:ext cx="2940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이동식 자원순환가게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입지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9187D-43C1-4555-A560-E60DD39A7DCE}"/>
              </a:ext>
            </a:extLst>
          </p:cNvPr>
          <p:cNvSpPr/>
          <p:nvPr/>
        </p:nvSpPr>
        <p:spPr>
          <a:xfrm>
            <a:off x="4818409" y="1289581"/>
            <a:ext cx="45719" cy="628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83D846-AE79-4A1E-86A3-219E51F3BA44}"/>
              </a:ext>
            </a:extLst>
          </p:cNvPr>
          <p:cNvSpPr txBox="1"/>
          <p:nvPr/>
        </p:nvSpPr>
        <p:spPr>
          <a:xfrm>
            <a:off x="2241589" y="2738949"/>
            <a:ext cx="3716645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4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(37.578754, 127.0561 )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서울특별시 동대문구 전농동</a:t>
            </a:r>
            <a:r>
              <a:rPr lang="en-US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204-44</a:t>
            </a:r>
            <a:r>
              <a:rPr lang="ko-KR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번지</a:t>
            </a:r>
            <a:r>
              <a:rPr lang="en-US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1</a:t>
            </a:r>
            <a:r>
              <a:rPr lang="ko-KR" altLang="ko-KR" sz="14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층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7D87FC8-BA9F-4ED8-ADCF-151B0299FD2C}"/>
              </a:ext>
            </a:extLst>
          </p:cNvPr>
          <p:cNvSpPr/>
          <p:nvPr/>
        </p:nvSpPr>
        <p:spPr>
          <a:xfrm>
            <a:off x="2386366" y="3410154"/>
            <a:ext cx="1174005" cy="1174005"/>
          </a:xfrm>
          <a:custGeom>
            <a:avLst/>
            <a:gdLst>
              <a:gd name="connsiteX0" fmla="*/ 0 w 1174005"/>
              <a:gd name="connsiteY0" fmla="*/ 587003 h 1174005"/>
              <a:gd name="connsiteX1" fmla="*/ 587003 w 1174005"/>
              <a:gd name="connsiteY1" fmla="*/ 0 h 1174005"/>
              <a:gd name="connsiteX2" fmla="*/ 1174006 w 1174005"/>
              <a:gd name="connsiteY2" fmla="*/ 587003 h 1174005"/>
              <a:gd name="connsiteX3" fmla="*/ 587003 w 1174005"/>
              <a:gd name="connsiteY3" fmla="*/ 1174006 h 1174005"/>
              <a:gd name="connsiteX4" fmla="*/ 0 w 1174005"/>
              <a:gd name="connsiteY4" fmla="*/ 587003 h 117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005" h="1174005" extrusionOk="0">
                <a:moveTo>
                  <a:pt x="0" y="587003"/>
                </a:moveTo>
                <a:cubicBezTo>
                  <a:pt x="59140" y="274686"/>
                  <a:pt x="207163" y="27628"/>
                  <a:pt x="587003" y="0"/>
                </a:cubicBezTo>
                <a:cubicBezTo>
                  <a:pt x="849364" y="-8542"/>
                  <a:pt x="1219999" y="299275"/>
                  <a:pt x="1174006" y="587003"/>
                </a:cubicBezTo>
                <a:cubicBezTo>
                  <a:pt x="1139284" y="873686"/>
                  <a:pt x="890111" y="1135294"/>
                  <a:pt x="587003" y="1174006"/>
                </a:cubicBezTo>
                <a:cubicBezTo>
                  <a:pt x="282939" y="1164093"/>
                  <a:pt x="44726" y="922123"/>
                  <a:pt x="0" y="58700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0388211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4353242-DDF3-400C-8F19-7E7B64723C8C}"/>
              </a:ext>
            </a:extLst>
          </p:cNvPr>
          <p:cNvSpPr/>
          <p:nvPr/>
        </p:nvSpPr>
        <p:spPr>
          <a:xfrm>
            <a:off x="2690672" y="3653779"/>
            <a:ext cx="586050" cy="586050"/>
          </a:xfrm>
          <a:custGeom>
            <a:avLst/>
            <a:gdLst>
              <a:gd name="connsiteX0" fmla="*/ 0 w 586050"/>
              <a:gd name="connsiteY0" fmla="*/ 293025 h 586050"/>
              <a:gd name="connsiteX1" fmla="*/ 293025 w 586050"/>
              <a:gd name="connsiteY1" fmla="*/ 0 h 586050"/>
              <a:gd name="connsiteX2" fmla="*/ 586050 w 586050"/>
              <a:gd name="connsiteY2" fmla="*/ 293025 h 586050"/>
              <a:gd name="connsiteX3" fmla="*/ 293025 w 586050"/>
              <a:gd name="connsiteY3" fmla="*/ 586050 h 586050"/>
              <a:gd name="connsiteX4" fmla="*/ 0 w 586050"/>
              <a:gd name="connsiteY4" fmla="*/ 293025 h 5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050" h="586050" extrusionOk="0">
                <a:moveTo>
                  <a:pt x="0" y="293025"/>
                </a:moveTo>
                <a:cubicBezTo>
                  <a:pt x="23528" y="135917"/>
                  <a:pt x="109084" y="10977"/>
                  <a:pt x="293025" y="0"/>
                </a:cubicBezTo>
                <a:cubicBezTo>
                  <a:pt x="444520" y="-1428"/>
                  <a:pt x="595236" y="138475"/>
                  <a:pt x="586050" y="293025"/>
                </a:cubicBezTo>
                <a:cubicBezTo>
                  <a:pt x="563257" y="430235"/>
                  <a:pt x="439609" y="558053"/>
                  <a:pt x="293025" y="586050"/>
                </a:cubicBezTo>
                <a:cubicBezTo>
                  <a:pt x="153448" y="575089"/>
                  <a:pt x="34096" y="463188"/>
                  <a:pt x="0" y="29302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103882110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21AE88D2-DC44-469D-834D-5379E9464243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V="1">
            <a:off x="2165621" y="3076528"/>
            <a:ext cx="865081" cy="713144"/>
          </a:xfrm>
          <a:prstGeom prst="curvedConnector4">
            <a:avLst>
              <a:gd name="adj1" fmla="val 34879"/>
              <a:gd name="adj2" fmla="val 13205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B35E5-F957-48C2-9221-579CB42E5B20}"/>
              </a:ext>
            </a:extLst>
          </p:cNvPr>
          <p:cNvGrpSpPr/>
          <p:nvPr/>
        </p:nvGrpSpPr>
        <p:grpSpPr>
          <a:xfrm>
            <a:off x="6177505" y="1289099"/>
            <a:ext cx="5195121" cy="5091467"/>
            <a:chOff x="6051999" y="1289099"/>
            <a:chExt cx="5195121" cy="5091467"/>
          </a:xfrm>
        </p:grpSpPr>
        <p:pic>
          <p:nvPicPr>
            <p:cNvPr id="52" name="그림 51" descr="지도이(가) 표시된 사진&#10;&#10;자동 생성된 설명">
              <a:extLst>
                <a:ext uri="{FF2B5EF4-FFF2-40B4-BE49-F238E27FC236}">
                  <a16:creationId xmlns:a16="http://schemas.microsoft.com/office/drawing/2014/main" id="{7FBBD4C3-6504-47D8-8A22-D21DB49538C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626074" y="3865640"/>
              <a:ext cx="2583263" cy="25102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F61B4D4-C4D1-43CB-8716-69847459FDF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999" y="3865640"/>
              <a:ext cx="2479678" cy="251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그림 49" descr="지도이(가) 표시된 사진&#10;&#10;자동 생성된 설명">
              <a:extLst>
                <a:ext uri="{FF2B5EF4-FFF2-40B4-BE49-F238E27FC236}">
                  <a16:creationId xmlns:a16="http://schemas.microsoft.com/office/drawing/2014/main" id="{B37B7770-9C1D-4ECB-9CD9-DB0C42908AB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625442" y="1289099"/>
              <a:ext cx="2570878" cy="251020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745D54F-FB9B-43D4-9C7A-4A0F85F05224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999" y="1289581"/>
              <a:ext cx="2479678" cy="2489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F5FFDF-A95B-483E-A4FD-E8246C04D051}"/>
                </a:ext>
              </a:extLst>
            </p:cNvPr>
            <p:cNvSpPr txBox="1"/>
            <p:nvPr/>
          </p:nvSpPr>
          <p:spPr>
            <a:xfrm>
              <a:off x="6181429" y="1578418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지역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(37.588758, 127.060044)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휘경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 망우로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12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가길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293381-B3A6-410C-8308-2EBB6845333C}"/>
                </a:ext>
              </a:extLst>
            </p:cNvPr>
            <p:cNvSpPr txBox="1"/>
            <p:nvPr/>
          </p:nvSpPr>
          <p:spPr>
            <a:xfrm>
              <a:off x="7507325" y="2809299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지역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(37.576935, 127.069059)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r"/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장안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117-5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B09076-39E5-4115-A512-D7A33BD2D611}"/>
                </a:ext>
              </a:extLst>
            </p:cNvPr>
            <p:cNvSpPr txBox="1"/>
            <p:nvPr/>
          </p:nvSpPr>
          <p:spPr>
            <a:xfrm>
              <a:off x="6181429" y="4110320"/>
              <a:ext cx="466586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지역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(37.588303, 127.049339)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</a:t>
              </a:r>
              <a:r>
                <a:rPr lang="ko-KR" altLang="en-US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동대문구 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청량리동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105 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청량리한신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차아파트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68B558-18C4-4DE3-940C-95EBE7514E04}"/>
                </a:ext>
              </a:extLst>
            </p:cNvPr>
            <p:cNvSpPr txBox="1"/>
            <p:nvPr/>
          </p:nvSpPr>
          <p:spPr>
            <a:xfrm>
              <a:off x="7530475" y="5546329"/>
              <a:ext cx="3716645" cy="52322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</a:t>
              </a:r>
              <a:r>
                <a:rPr lang="ko-KR" altLang="en-US" sz="14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지역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(37.57739, 127.049339)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r"/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서울특별시 동대문구 전농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동</a:t>
              </a:r>
              <a:r>
                <a:rPr lang="en-US" altLang="ko-KR" sz="1400" dirty="0"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520-15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FE125F0-8C86-40F2-8909-3AED0C6C10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4480" y="2020786"/>
              <a:ext cx="487680" cy="3599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29D460C-2115-4FFA-B3CC-423DD19AC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8737" y="2473674"/>
              <a:ext cx="626292" cy="3750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5201CF3-E250-4C6E-98C5-1C2D96719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2307" y="4584159"/>
              <a:ext cx="487680" cy="3599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2EF1B0-4E1F-4FAE-96BB-4AF420C32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2766" y="4964695"/>
              <a:ext cx="672263" cy="604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38B0F1-DD9A-4D23-B890-A75EC1225181}"/>
                </a:ext>
              </a:extLst>
            </p:cNvPr>
            <p:cNvSpPr/>
            <p:nvPr/>
          </p:nvSpPr>
          <p:spPr>
            <a:xfrm>
              <a:off x="7019507" y="2304532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5E47EEB-A779-44CC-8EF9-9EE5265F311D}"/>
                </a:ext>
              </a:extLst>
            </p:cNvPr>
            <p:cNvSpPr/>
            <p:nvPr/>
          </p:nvSpPr>
          <p:spPr>
            <a:xfrm>
              <a:off x="9625029" y="2148732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E082E34-F8E3-4136-8EFA-E778CD216063}"/>
                </a:ext>
              </a:extLst>
            </p:cNvPr>
            <p:cNvSpPr/>
            <p:nvPr/>
          </p:nvSpPr>
          <p:spPr>
            <a:xfrm>
              <a:off x="6982102" y="4875134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AE39D1-DD44-42DE-96E1-70778E8BFA35}"/>
                </a:ext>
              </a:extLst>
            </p:cNvPr>
            <p:cNvSpPr/>
            <p:nvPr/>
          </p:nvSpPr>
          <p:spPr>
            <a:xfrm>
              <a:off x="9596073" y="4628381"/>
              <a:ext cx="510967" cy="510967"/>
            </a:xfrm>
            <a:custGeom>
              <a:avLst/>
              <a:gdLst>
                <a:gd name="connsiteX0" fmla="*/ 0 w 510967"/>
                <a:gd name="connsiteY0" fmla="*/ 255484 h 510967"/>
                <a:gd name="connsiteX1" fmla="*/ 255484 w 510967"/>
                <a:gd name="connsiteY1" fmla="*/ 0 h 510967"/>
                <a:gd name="connsiteX2" fmla="*/ 510968 w 510967"/>
                <a:gd name="connsiteY2" fmla="*/ 255484 h 510967"/>
                <a:gd name="connsiteX3" fmla="*/ 255484 w 510967"/>
                <a:gd name="connsiteY3" fmla="*/ 510968 h 510967"/>
                <a:gd name="connsiteX4" fmla="*/ 0 w 510967"/>
                <a:gd name="connsiteY4" fmla="*/ 255484 h 5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67" h="510967" extrusionOk="0">
                  <a:moveTo>
                    <a:pt x="0" y="255484"/>
                  </a:moveTo>
                  <a:cubicBezTo>
                    <a:pt x="11863" y="116766"/>
                    <a:pt x="91854" y="11186"/>
                    <a:pt x="255484" y="0"/>
                  </a:cubicBezTo>
                  <a:cubicBezTo>
                    <a:pt x="385485" y="-1533"/>
                    <a:pt x="522456" y="123492"/>
                    <a:pt x="510968" y="255484"/>
                  </a:cubicBezTo>
                  <a:cubicBezTo>
                    <a:pt x="504528" y="389627"/>
                    <a:pt x="392714" y="503863"/>
                    <a:pt x="255484" y="510968"/>
                  </a:cubicBezTo>
                  <a:cubicBezTo>
                    <a:pt x="132764" y="501916"/>
                    <a:pt x="3965" y="397553"/>
                    <a:pt x="0" y="255484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4103882110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F397DE-7445-4E52-87E9-CAB7990A6326}"/>
              </a:ext>
            </a:extLst>
          </p:cNvPr>
          <p:cNvSpPr/>
          <p:nvPr/>
        </p:nvSpPr>
        <p:spPr>
          <a:xfrm>
            <a:off x="3696351" y="3377069"/>
            <a:ext cx="2259077" cy="18273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버퍼당인구수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4455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점</a:t>
            </a:r>
            <a:endParaRPr lang="en-US" altLang="ko-KR" sz="1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분리수거함존재건물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0.6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ko-KR" sz="1400" dirty="0" err="1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분리수거함미존재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건물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452</a:t>
            </a:r>
            <a:r>
              <a:rPr lang="ko-KR" altLang="ko-KR" sz="1400" dirty="0">
                <a:solidFill>
                  <a:schemeClr val="tx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점</a:t>
            </a:r>
            <a:endParaRPr lang="en-US" altLang="ko-KR" sz="1400" dirty="0">
              <a:solidFill>
                <a:schemeClr val="tx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5000"/>
              </a:lnSpc>
            </a:pPr>
            <a:endParaRPr lang="en-US" altLang="ko-KR" sz="1400" dirty="0">
              <a:solidFill>
                <a:schemeClr val="tx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입지점수</a:t>
            </a:r>
            <a:endPara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2016388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</a:t>
            </a:r>
            <a:endPara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0345D3-803F-43CF-9141-5ED8B76811CA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93AC78-2452-4F73-8F9D-D5DD7C8DA662}"/>
              </a:ext>
            </a:extLst>
          </p:cNvPr>
          <p:cNvSpPr txBox="1"/>
          <p:nvPr/>
        </p:nvSpPr>
        <p:spPr>
          <a:xfrm>
            <a:off x="11736729" y="6487358"/>
            <a:ext cx="42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88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평행 사변형 73">
            <a:extLst>
              <a:ext uri="{FF2B5EF4-FFF2-40B4-BE49-F238E27FC236}">
                <a16:creationId xmlns:a16="http://schemas.microsoft.com/office/drawing/2014/main" id="{E835E5A0-B39A-45AB-904E-3F84B757625D}"/>
              </a:ext>
            </a:extLst>
          </p:cNvPr>
          <p:cNvSpPr/>
          <p:nvPr/>
        </p:nvSpPr>
        <p:spPr>
          <a:xfrm>
            <a:off x="3774907" y="2285832"/>
            <a:ext cx="4479212" cy="244085"/>
          </a:xfrm>
          <a:prstGeom prst="parallelogram">
            <a:avLst>
              <a:gd name="adj" fmla="val 499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24A469-0359-47B9-B98E-FD4562074CE9}"/>
              </a:ext>
            </a:extLst>
          </p:cNvPr>
          <p:cNvSpPr txBox="1"/>
          <p:nvPr/>
        </p:nvSpPr>
        <p:spPr>
          <a:xfrm>
            <a:off x="3904814" y="2244003"/>
            <a:ext cx="432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전후 재활용 폐기물 발생량 변화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3F69D4-A777-4AF9-96C0-990C626415AE}"/>
              </a:ext>
            </a:extLst>
          </p:cNvPr>
          <p:cNvSpPr txBox="1"/>
          <p:nvPr/>
        </p:nvSpPr>
        <p:spPr>
          <a:xfrm>
            <a:off x="3447697" y="1168752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영향으로 재활용 폐기물 급증 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F4326-C64B-4F10-9093-EE0077ECBA95}"/>
              </a:ext>
            </a:extLst>
          </p:cNvPr>
          <p:cNvSpPr txBox="1"/>
          <p:nvPr/>
        </p:nvSpPr>
        <p:spPr>
          <a:xfrm>
            <a:off x="2172770" y="1630417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배달문화의 확산</a:t>
            </a:r>
            <a:r>
              <a:rPr lang="en-US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택배 물동량 증가 등의 요인으로 품목별 재활용 </a:t>
            </a:r>
            <a:r>
              <a:rPr lang="ko-KR" altLang="en-US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폐기물 증가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E98CE3D3-21AC-4E92-9C3C-22F4997968EE}"/>
              </a:ext>
            </a:extLst>
          </p:cNvPr>
          <p:cNvSpPr/>
          <p:nvPr/>
        </p:nvSpPr>
        <p:spPr>
          <a:xfrm>
            <a:off x="4430853" y="4478635"/>
            <a:ext cx="325120" cy="1711960"/>
          </a:xfrm>
          <a:custGeom>
            <a:avLst/>
            <a:gdLst>
              <a:gd name="connsiteX0" fmla="*/ 0 w 325120"/>
              <a:gd name="connsiteY0" fmla="*/ 0 h 1711960"/>
              <a:gd name="connsiteX1" fmla="*/ 325120 w 325120"/>
              <a:gd name="connsiteY1" fmla="*/ 0 h 1711960"/>
              <a:gd name="connsiteX2" fmla="*/ 325120 w 325120"/>
              <a:gd name="connsiteY2" fmla="*/ 309739 h 1711960"/>
              <a:gd name="connsiteX3" fmla="*/ 260815 w 325120"/>
              <a:gd name="connsiteY3" fmla="*/ 322722 h 1711960"/>
              <a:gd name="connsiteX4" fmla="*/ 99662 w 325120"/>
              <a:gd name="connsiteY4" fmla="*/ 565845 h 1711960"/>
              <a:gd name="connsiteX5" fmla="*/ 260816 w 325120"/>
              <a:gd name="connsiteY5" fmla="*/ 808970 h 1711960"/>
              <a:gd name="connsiteX6" fmla="*/ 280013 w 325120"/>
              <a:gd name="connsiteY6" fmla="*/ 814929 h 1711960"/>
              <a:gd name="connsiteX7" fmla="*/ 325120 w 325120"/>
              <a:gd name="connsiteY7" fmla="*/ 922249 h 1711960"/>
              <a:gd name="connsiteX8" fmla="*/ 325120 w 325120"/>
              <a:gd name="connsiteY8" fmla="*/ 1711960 h 1711960"/>
              <a:gd name="connsiteX9" fmla="*/ 0 w 325120"/>
              <a:gd name="connsiteY9" fmla="*/ 1711960 h 171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1711960">
                <a:moveTo>
                  <a:pt x="0" y="0"/>
                </a:moveTo>
                <a:lnTo>
                  <a:pt x="325120" y="0"/>
                </a:lnTo>
                <a:lnTo>
                  <a:pt x="325120" y="309739"/>
                </a:lnTo>
                <a:lnTo>
                  <a:pt x="260815" y="322722"/>
                </a:lnTo>
                <a:cubicBezTo>
                  <a:pt x="166112" y="362778"/>
                  <a:pt x="99662" y="456551"/>
                  <a:pt x="99662" y="565845"/>
                </a:cubicBezTo>
                <a:cubicBezTo>
                  <a:pt x="99662" y="675140"/>
                  <a:pt x="166112" y="768913"/>
                  <a:pt x="260816" y="808970"/>
                </a:cubicBezTo>
                <a:lnTo>
                  <a:pt x="280013" y="814929"/>
                </a:lnTo>
                <a:lnTo>
                  <a:pt x="325120" y="922249"/>
                </a:lnTo>
                <a:lnTo>
                  <a:pt x="325120" y="1711960"/>
                </a:lnTo>
                <a:lnTo>
                  <a:pt x="0" y="1711960"/>
                </a:lnTo>
                <a:close/>
              </a:path>
            </a:pathLst>
          </a:custGeom>
          <a:solidFill>
            <a:srgbClr val="FF99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8D0710A1-FF0B-4947-8EF0-06C322C4508C}"/>
              </a:ext>
            </a:extLst>
          </p:cNvPr>
          <p:cNvSpPr/>
          <p:nvPr/>
        </p:nvSpPr>
        <p:spPr>
          <a:xfrm>
            <a:off x="4832774" y="3582091"/>
            <a:ext cx="325120" cy="2608504"/>
          </a:xfrm>
          <a:custGeom>
            <a:avLst/>
            <a:gdLst>
              <a:gd name="connsiteX0" fmla="*/ 0 w 325120"/>
              <a:gd name="connsiteY0" fmla="*/ 0 h 2608504"/>
              <a:gd name="connsiteX1" fmla="*/ 325120 w 325120"/>
              <a:gd name="connsiteY1" fmla="*/ 0 h 2608504"/>
              <a:gd name="connsiteX2" fmla="*/ 325120 w 325120"/>
              <a:gd name="connsiteY2" fmla="*/ 2608504 h 2608504"/>
              <a:gd name="connsiteX3" fmla="*/ 0 w 325120"/>
              <a:gd name="connsiteY3" fmla="*/ 2608504 h 2608504"/>
              <a:gd name="connsiteX4" fmla="*/ 0 w 325120"/>
              <a:gd name="connsiteY4" fmla="*/ 1809710 h 2608504"/>
              <a:gd name="connsiteX5" fmla="*/ 40718 w 325120"/>
              <a:gd name="connsiteY5" fmla="*/ 1712834 h 2608504"/>
              <a:gd name="connsiteX6" fmla="*/ 64306 w 325120"/>
              <a:gd name="connsiteY6" fmla="*/ 1705513 h 2608504"/>
              <a:gd name="connsiteX7" fmla="*/ 225459 w 325120"/>
              <a:gd name="connsiteY7" fmla="*/ 1462388 h 2608504"/>
              <a:gd name="connsiteX8" fmla="*/ 64306 w 325120"/>
              <a:gd name="connsiteY8" fmla="*/ 1219265 h 2608504"/>
              <a:gd name="connsiteX9" fmla="*/ 0 w 325120"/>
              <a:gd name="connsiteY9" fmla="*/ 1206282 h 260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2608504">
                <a:moveTo>
                  <a:pt x="0" y="0"/>
                </a:moveTo>
                <a:lnTo>
                  <a:pt x="325120" y="0"/>
                </a:lnTo>
                <a:lnTo>
                  <a:pt x="325120" y="2608504"/>
                </a:lnTo>
                <a:lnTo>
                  <a:pt x="0" y="2608504"/>
                </a:lnTo>
                <a:lnTo>
                  <a:pt x="0" y="1809710"/>
                </a:lnTo>
                <a:lnTo>
                  <a:pt x="40718" y="1712834"/>
                </a:lnTo>
                <a:lnTo>
                  <a:pt x="64306" y="1705513"/>
                </a:lnTo>
                <a:cubicBezTo>
                  <a:pt x="159009" y="1665456"/>
                  <a:pt x="225459" y="1571683"/>
                  <a:pt x="225459" y="1462388"/>
                </a:cubicBezTo>
                <a:cubicBezTo>
                  <a:pt x="225459" y="1353094"/>
                  <a:pt x="159009" y="1259321"/>
                  <a:pt x="64306" y="1219265"/>
                </a:cubicBezTo>
                <a:lnTo>
                  <a:pt x="0" y="12062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0EB6F9-A4BE-40E0-A247-8BADF7906D8A}"/>
              </a:ext>
            </a:extLst>
          </p:cNvPr>
          <p:cNvSpPr txBox="1"/>
          <p:nvPr/>
        </p:nvSpPr>
        <p:spPr>
          <a:xfrm>
            <a:off x="4391879" y="63103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종이류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FA841C-4168-452A-BAC0-EEC0A483B74B}"/>
              </a:ext>
            </a:extLst>
          </p:cNvPr>
          <p:cNvSpPr txBox="1"/>
          <p:nvPr/>
        </p:nvSpPr>
        <p:spPr>
          <a:xfrm>
            <a:off x="4285995" y="4109303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687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CFE391-77C5-43BD-AFA8-C89E269BA8AB}"/>
              </a:ext>
            </a:extLst>
          </p:cNvPr>
          <p:cNvSpPr txBox="1"/>
          <p:nvPr/>
        </p:nvSpPr>
        <p:spPr>
          <a:xfrm>
            <a:off x="4704228" y="319977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889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0ACC3511-D7F0-45EA-8C51-A47E9EC082B7}"/>
              </a:ext>
            </a:extLst>
          </p:cNvPr>
          <p:cNvSpPr/>
          <p:nvPr/>
        </p:nvSpPr>
        <p:spPr>
          <a:xfrm>
            <a:off x="5689393" y="3782675"/>
            <a:ext cx="325120" cy="2407920"/>
          </a:xfrm>
          <a:custGeom>
            <a:avLst/>
            <a:gdLst>
              <a:gd name="connsiteX0" fmla="*/ 0 w 325120"/>
              <a:gd name="connsiteY0" fmla="*/ 0 h 2407920"/>
              <a:gd name="connsiteX1" fmla="*/ 325120 w 325120"/>
              <a:gd name="connsiteY1" fmla="*/ 0 h 2407920"/>
              <a:gd name="connsiteX2" fmla="*/ 325120 w 325120"/>
              <a:gd name="connsiteY2" fmla="*/ 1001045 h 2407920"/>
              <a:gd name="connsiteX3" fmla="*/ 249384 w 325120"/>
              <a:gd name="connsiteY3" fmla="*/ 1016336 h 2407920"/>
              <a:gd name="connsiteX4" fmla="*/ 88231 w 325120"/>
              <a:gd name="connsiteY4" fmla="*/ 1259459 h 2407920"/>
              <a:gd name="connsiteX5" fmla="*/ 249385 w 325120"/>
              <a:gd name="connsiteY5" fmla="*/ 1502584 h 2407920"/>
              <a:gd name="connsiteX6" fmla="*/ 268582 w 325120"/>
              <a:gd name="connsiteY6" fmla="*/ 1508543 h 2407920"/>
              <a:gd name="connsiteX7" fmla="*/ 325120 w 325120"/>
              <a:gd name="connsiteY7" fmla="*/ 1643059 h 2407920"/>
              <a:gd name="connsiteX8" fmla="*/ 325120 w 325120"/>
              <a:gd name="connsiteY8" fmla="*/ 2407920 h 2407920"/>
              <a:gd name="connsiteX9" fmla="*/ 0 w 325120"/>
              <a:gd name="connsiteY9" fmla="*/ 240792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2407920">
                <a:moveTo>
                  <a:pt x="0" y="0"/>
                </a:moveTo>
                <a:lnTo>
                  <a:pt x="325120" y="0"/>
                </a:lnTo>
                <a:lnTo>
                  <a:pt x="325120" y="1001045"/>
                </a:lnTo>
                <a:lnTo>
                  <a:pt x="249384" y="1016336"/>
                </a:lnTo>
                <a:cubicBezTo>
                  <a:pt x="154681" y="1056392"/>
                  <a:pt x="88231" y="1150165"/>
                  <a:pt x="88231" y="1259459"/>
                </a:cubicBezTo>
                <a:cubicBezTo>
                  <a:pt x="88231" y="1368754"/>
                  <a:pt x="154681" y="1462527"/>
                  <a:pt x="249385" y="1502584"/>
                </a:cubicBezTo>
                <a:lnTo>
                  <a:pt x="268582" y="1508543"/>
                </a:lnTo>
                <a:lnTo>
                  <a:pt x="325120" y="1643059"/>
                </a:lnTo>
                <a:lnTo>
                  <a:pt x="325120" y="2407920"/>
                </a:lnTo>
                <a:lnTo>
                  <a:pt x="0" y="2407920"/>
                </a:lnTo>
                <a:close/>
              </a:path>
            </a:pathLst>
          </a:custGeom>
          <a:solidFill>
            <a:srgbClr val="FF99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3BDD690A-08D0-45EE-9C7E-EDBE6512BB95}"/>
              </a:ext>
            </a:extLst>
          </p:cNvPr>
          <p:cNvSpPr/>
          <p:nvPr/>
        </p:nvSpPr>
        <p:spPr>
          <a:xfrm>
            <a:off x="6091314" y="3300075"/>
            <a:ext cx="325120" cy="2890520"/>
          </a:xfrm>
          <a:custGeom>
            <a:avLst/>
            <a:gdLst>
              <a:gd name="connsiteX0" fmla="*/ 0 w 325120"/>
              <a:gd name="connsiteY0" fmla="*/ 0 h 2890520"/>
              <a:gd name="connsiteX1" fmla="*/ 325120 w 325120"/>
              <a:gd name="connsiteY1" fmla="*/ 0 h 2890520"/>
              <a:gd name="connsiteX2" fmla="*/ 325120 w 325120"/>
              <a:gd name="connsiteY2" fmla="*/ 2890520 h 2890520"/>
              <a:gd name="connsiteX3" fmla="*/ 0 w 325120"/>
              <a:gd name="connsiteY3" fmla="*/ 2890520 h 2890520"/>
              <a:gd name="connsiteX4" fmla="*/ 0 w 325120"/>
              <a:gd name="connsiteY4" fmla="*/ 2062183 h 2890520"/>
              <a:gd name="connsiteX5" fmla="*/ 29287 w 325120"/>
              <a:gd name="connsiteY5" fmla="*/ 1992504 h 2890520"/>
              <a:gd name="connsiteX6" fmla="*/ 52875 w 325120"/>
              <a:gd name="connsiteY6" fmla="*/ 1985183 h 2890520"/>
              <a:gd name="connsiteX7" fmla="*/ 214028 w 325120"/>
              <a:gd name="connsiteY7" fmla="*/ 1742058 h 2890520"/>
              <a:gd name="connsiteX8" fmla="*/ 52875 w 325120"/>
              <a:gd name="connsiteY8" fmla="*/ 1498935 h 2890520"/>
              <a:gd name="connsiteX9" fmla="*/ 0 w 325120"/>
              <a:gd name="connsiteY9" fmla="*/ 1488260 h 289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2890520">
                <a:moveTo>
                  <a:pt x="0" y="0"/>
                </a:moveTo>
                <a:lnTo>
                  <a:pt x="325120" y="0"/>
                </a:lnTo>
                <a:lnTo>
                  <a:pt x="325120" y="2890520"/>
                </a:lnTo>
                <a:lnTo>
                  <a:pt x="0" y="2890520"/>
                </a:lnTo>
                <a:lnTo>
                  <a:pt x="0" y="2062183"/>
                </a:lnTo>
                <a:lnTo>
                  <a:pt x="29287" y="1992504"/>
                </a:lnTo>
                <a:lnTo>
                  <a:pt x="52875" y="1985183"/>
                </a:lnTo>
                <a:cubicBezTo>
                  <a:pt x="147578" y="1945126"/>
                  <a:pt x="214028" y="1851353"/>
                  <a:pt x="214028" y="1742058"/>
                </a:cubicBezTo>
                <a:cubicBezTo>
                  <a:pt x="214028" y="1632764"/>
                  <a:pt x="147578" y="1538991"/>
                  <a:pt x="52875" y="1498935"/>
                </a:cubicBezTo>
                <a:lnTo>
                  <a:pt x="0" y="148826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AC9EA8-A77B-4CE2-84B9-E145A36EFFF9}"/>
              </a:ext>
            </a:extLst>
          </p:cNvPr>
          <p:cNvSpPr txBox="1"/>
          <p:nvPr/>
        </p:nvSpPr>
        <p:spPr>
          <a:xfrm>
            <a:off x="5649782" y="63103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비닐류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B3F0CF-8456-49FB-94A3-B6B0DD396F01}"/>
              </a:ext>
            </a:extLst>
          </p:cNvPr>
          <p:cNvSpPr txBox="1"/>
          <p:nvPr/>
        </p:nvSpPr>
        <p:spPr>
          <a:xfrm>
            <a:off x="5546357" y="338425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856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8692A6-021F-47E8-81BB-64C04D1FCED3}"/>
              </a:ext>
            </a:extLst>
          </p:cNvPr>
          <p:cNvSpPr txBox="1"/>
          <p:nvPr/>
        </p:nvSpPr>
        <p:spPr>
          <a:xfrm>
            <a:off x="5984408" y="291942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951</a:t>
            </a: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E6600C39-5746-418F-AEF8-CFD0DF5DA509}"/>
              </a:ext>
            </a:extLst>
          </p:cNvPr>
          <p:cNvSpPr/>
          <p:nvPr/>
        </p:nvSpPr>
        <p:spPr>
          <a:xfrm>
            <a:off x="7092651" y="4224635"/>
            <a:ext cx="325120" cy="1965960"/>
          </a:xfrm>
          <a:custGeom>
            <a:avLst/>
            <a:gdLst>
              <a:gd name="connsiteX0" fmla="*/ 0 w 325120"/>
              <a:gd name="connsiteY0" fmla="*/ 0 h 1965960"/>
              <a:gd name="connsiteX1" fmla="*/ 325120 w 325120"/>
              <a:gd name="connsiteY1" fmla="*/ 0 h 1965960"/>
              <a:gd name="connsiteX2" fmla="*/ 325120 w 325120"/>
              <a:gd name="connsiteY2" fmla="*/ 563738 h 1965960"/>
              <a:gd name="connsiteX3" fmla="*/ 260815 w 325120"/>
              <a:gd name="connsiteY3" fmla="*/ 576721 h 1965960"/>
              <a:gd name="connsiteX4" fmla="*/ 99662 w 325120"/>
              <a:gd name="connsiteY4" fmla="*/ 819844 h 1965960"/>
              <a:gd name="connsiteX5" fmla="*/ 260816 w 325120"/>
              <a:gd name="connsiteY5" fmla="*/ 1062969 h 1965960"/>
              <a:gd name="connsiteX6" fmla="*/ 280013 w 325120"/>
              <a:gd name="connsiteY6" fmla="*/ 1068928 h 1965960"/>
              <a:gd name="connsiteX7" fmla="*/ 325120 w 325120"/>
              <a:gd name="connsiteY7" fmla="*/ 1176247 h 1965960"/>
              <a:gd name="connsiteX8" fmla="*/ 325120 w 325120"/>
              <a:gd name="connsiteY8" fmla="*/ 1965960 h 1965960"/>
              <a:gd name="connsiteX9" fmla="*/ 0 w 325120"/>
              <a:gd name="connsiteY9" fmla="*/ 1965960 h 196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1965960">
                <a:moveTo>
                  <a:pt x="0" y="0"/>
                </a:moveTo>
                <a:lnTo>
                  <a:pt x="325120" y="0"/>
                </a:lnTo>
                <a:lnTo>
                  <a:pt x="325120" y="563738"/>
                </a:lnTo>
                <a:lnTo>
                  <a:pt x="260815" y="576721"/>
                </a:lnTo>
                <a:cubicBezTo>
                  <a:pt x="166112" y="616777"/>
                  <a:pt x="99662" y="710550"/>
                  <a:pt x="99662" y="819844"/>
                </a:cubicBezTo>
                <a:cubicBezTo>
                  <a:pt x="99662" y="929139"/>
                  <a:pt x="166112" y="1022912"/>
                  <a:pt x="260816" y="1062969"/>
                </a:cubicBezTo>
                <a:lnTo>
                  <a:pt x="280013" y="1068928"/>
                </a:lnTo>
                <a:lnTo>
                  <a:pt x="325120" y="1176247"/>
                </a:lnTo>
                <a:lnTo>
                  <a:pt x="325120" y="1965960"/>
                </a:lnTo>
                <a:lnTo>
                  <a:pt x="0" y="1965960"/>
                </a:lnTo>
                <a:close/>
              </a:path>
            </a:pathLst>
          </a:custGeom>
          <a:solidFill>
            <a:srgbClr val="FF99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A3203B93-C39A-4352-9874-C42F844779EF}"/>
              </a:ext>
            </a:extLst>
          </p:cNvPr>
          <p:cNvSpPr/>
          <p:nvPr/>
        </p:nvSpPr>
        <p:spPr>
          <a:xfrm>
            <a:off x="7494572" y="3899515"/>
            <a:ext cx="325120" cy="2291080"/>
          </a:xfrm>
          <a:custGeom>
            <a:avLst/>
            <a:gdLst>
              <a:gd name="connsiteX0" fmla="*/ 0 w 325120"/>
              <a:gd name="connsiteY0" fmla="*/ 0 h 2291080"/>
              <a:gd name="connsiteX1" fmla="*/ 325120 w 325120"/>
              <a:gd name="connsiteY1" fmla="*/ 0 h 2291080"/>
              <a:gd name="connsiteX2" fmla="*/ 325120 w 325120"/>
              <a:gd name="connsiteY2" fmla="*/ 2291080 h 2291080"/>
              <a:gd name="connsiteX3" fmla="*/ 0 w 325120"/>
              <a:gd name="connsiteY3" fmla="*/ 2291080 h 2291080"/>
              <a:gd name="connsiteX4" fmla="*/ 0 w 325120"/>
              <a:gd name="connsiteY4" fmla="*/ 1492285 h 2291080"/>
              <a:gd name="connsiteX5" fmla="*/ 40718 w 325120"/>
              <a:gd name="connsiteY5" fmla="*/ 1395409 h 2291080"/>
              <a:gd name="connsiteX6" fmla="*/ 64306 w 325120"/>
              <a:gd name="connsiteY6" fmla="*/ 1388088 h 2291080"/>
              <a:gd name="connsiteX7" fmla="*/ 225459 w 325120"/>
              <a:gd name="connsiteY7" fmla="*/ 1144963 h 2291080"/>
              <a:gd name="connsiteX8" fmla="*/ 64306 w 325120"/>
              <a:gd name="connsiteY8" fmla="*/ 901840 h 2291080"/>
              <a:gd name="connsiteX9" fmla="*/ 0 w 325120"/>
              <a:gd name="connsiteY9" fmla="*/ 888857 h 229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20" h="2291080">
                <a:moveTo>
                  <a:pt x="0" y="0"/>
                </a:moveTo>
                <a:lnTo>
                  <a:pt x="325120" y="0"/>
                </a:lnTo>
                <a:lnTo>
                  <a:pt x="325120" y="2291080"/>
                </a:lnTo>
                <a:lnTo>
                  <a:pt x="0" y="2291080"/>
                </a:lnTo>
                <a:lnTo>
                  <a:pt x="0" y="1492285"/>
                </a:lnTo>
                <a:lnTo>
                  <a:pt x="40718" y="1395409"/>
                </a:lnTo>
                <a:lnTo>
                  <a:pt x="64306" y="1388088"/>
                </a:lnTo>
                <a:cubicBezTo>
                  <a:pt x="159009" y="1348031"/>
                  <a:pt x="225459" y="1254258"/>
                  <a:pt x="225459" y="1144963"/>
                </a:cubicBezTo>
                <a:cubicBezTo>
                  <a:pt x="225459" y="1035669"/>
                  <a:pt x="159009" y="941896"/>
                  <a:pt x="64306" y="901840"/>
                </a:cubicBezTo>
                <a:lnTo>
                  <a:pt x="0" y="88885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78F1A-0901-43C2-902C-50F1DCEFD1BD}"/>
              </a:ext>
            </a:extLst>
          </p:cNvPr>
          <p:cNvSpPr txBox="1"/>
          <p:nvPr/>
        </p:nvSpPr>
        <p:spPr>
          <a:xfrm>
            <a:off x="6813736" y="6310320"/>
            <a:ext cx="130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플라스틱류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C77004-BAD8-4865-9205-E2D6C6A1C3FC}"/>
              </a:ext>
            </a:extLst>
          </p:cNvPr>
          <p:cNvSpPr txBox="1"/>
          <p:nvPr/>
        </p:nvSpPr>
        <p:spPr>
          <a:xfrm>
            <a:off x="6938460" y="3855303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734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20E8FF-B2B6-4E6A-9963-C7393745F377}"/>
              </a:ext>
            </a:extLst>
          </p:cNvPr>
          <p:cNvSpPr txBox="1"/>
          <p:nvPr/>
        </p:nvSpPr>
        <p:spPr>
          <a:xfrm>
            <a:off x="7362821" y="346102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848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1954A8-5556-4E85-8C78-64432A40CAFA}"/>
              </a:ext>
            </a:extLst>
          </p:cNvPr>
          <p:cNvSpPr txBox="1"/>
          <p:nvPr/>
        </p:nvSpPr>
        <p:spPr>
          <a:xfrm>
            <a:off x="4503816" y="485586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29.3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7DD017-F16A-41C9-8B37-AE10A5127F7C}"/>
              </a:ext>
            </a:extLst>
          </p:cNvPr>
          <p:cNvSpPr txBox="1"/>
          <p:nvPr/>
        </p:nvSpPr>
        <p:spPr>
          <a:xfrm>
            <a:off x="5790082" y="4855868"/>
            <a:ext cx="492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11.1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3BD03F-4BE5-48B0-B25B-5C068CE8A725}"/>
              </a:ext>
            </a:extLst>
          </p:cNvPr>
          <p:cNvSpPr txBox="1"/>
          <p:nvPr/>
        </p:nvSpPr>
        <p:spPr>
          <a:xfrm>
            <a:off x="7174686" y="4836443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15.6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675EBF-5247-4A4D-8366-B5AABD5788F8}"/>
              </a:ext>
            </a:extLst>
          </p:cNvPr>
          <p:cNvSpPr/>
          <p:nvPr/>
        </p:nvSpPr>
        <p:spPr>
          <a:xfrm>
            <a:off x="8133426" y="3267048"/>
            <a:ext cx="386080" cy="207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8E08431-ACAF-4FC4-B33D-F417E855C5A8}"/>
              </a:ext>
            </a:extLst>
          </p:cNvPr>
          <p:cNvSpPr/>
          <p:nvPr/>
        </p:nvSpPr>
        <p:spPr>
          <a:xfrm>
            <a:off x="8122375" y="2949412"/>
            <a:ext cx="386080" cy="207900"/>
          </a:xfrm>
          <a:prstGeom prst="rect">
            <a:avLst/>
          </a:prstGeom>
          <a:solidFill>
            <a:srgbClr val="FF9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70DE61-A2DB-410E-AD5D-187CA8A1B3A2}"/>
              </a:ext>
            </a:extLst>
          </p:cNvPr>
          <p:cNvSpPr txBox="1"/>
          <p:nvPr/>
        </p:nvSpPr>
        <p:spPr>
          <a:xfrm>
            <a:off x="8574956" y="293466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E13915-FF6C-48CD-8DEB-1BA8121EA838}"/>
              </a:ext>
            </a:extLst>
          </p:cNvPr>
          <p:cNvSpPr txBox="1"/>
          <p:nvPr/>
        </p:nvSpPr>
        <p:spPr>
          <a:xfrm>
            <a:off x="8552513" y="3216651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DD762C-CA95-4E07-962D-3A557BF636B3}"/>
              </a:ext>
            </a:extLst>
          </p:cNvPr>
          <p:cNvSpPr txBox="1"/>
          <p:nvPr/>
        </p:nvSpPr>
        <p:spPr>
          <a:xfrm>
            <a:off x="3880731" y="2536093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환경부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E0BA6A3-DC25-40F1-8786-7E811DDE02A7}"/>
              </a:ext>
            </a:extLst>
          </p:cNvPr>
          <p:cNvSpPr/>
          <p:nvPr/>
        </p:nvSpPr>
        <p:spPr>
          <a:xfrm>
            <a:off x="1118704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48A563E-BD18-465A-A922-152C70896D0F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7D739D2-A84B-4AE7-B5AC-28C009408D1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C8082F-FB10-4D8A-9636-6883A8455E59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F845C07-B2A6-470F-8D8D-3414D2FCB5AD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4208A-A7DD-4BED-A435-3C434C7750D4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C9185-9910-4B86-A23B-30C9A9098BAF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AD385-313C-4125-8CAE-B150DC306812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13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CE67B6-46A4-41BB-BAE0-CC4C8B229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t="13602" r="7291" b="8208"/>
          <a:stretch/>
        </p:blipFill>
        <p:spPr>
          <a:xfrm flipH="1">
            <a:off x="7525999" y="864011"/>
            <a:ext cx="4355320" cy="408394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329CC0F-B8FF-44CE-9644-443420A1704A}"/>
              </a:ext>
            </a:extLst>
          </p:cNvPr>
          <p:cNvSpPr/>
          <p:nvPr/>
        </p:nvSpPr>
        <p:spPr>
          <a:xfrm>
            <a:off x="4698245" y="680404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68087-10FA-459A-90EE-B72C77781F58}"/>
              </a:ext>
            </a:extLst>
          </p:cNvPr>
          <p:cNvSpPr txBox="1"/>
          <p:nvPr/>
        </p:nvSpPr>
        <p:spPr>
          <a:xfrm>
            <a:off x="561994" y="1161753"/>
            <a:ext cx="4104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이동식 자원순환가게 최적경로 설정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89E1D-58D1-4FD5-82E2-22514779060D}"/>
              </a:ext>
            </a:extLst>
          </p:cNvPr>
          <p:cNvSpPr txBox="1"/>
          <p:nvPr/>
        </p:nvSpPr>
        <p:spPr>
          <a:xfrm>
            <a:off x="561994" y="1561863"/>
            <a:ext cx="756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MCLP</a:t>
            </a:r>
            <a:r>
              <a:rPr lang="ko-KR" altLang="en-US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통해 도출한 이동식 자원순환가게 입지에 </a:t>
            </a:r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예상쓰레기</a:t>
            </a:r>
            <a:endParaRPr lang="en-US" altLang="ko-KR" sz="1600" dirty="0">
              <a:solidFill>
                <a:srgbClr val="20212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배출량과</a:t>
            </a:r>
            <a:r>
              <a:rPr lang="en-US" altLang="ko-KR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sz="1600" dirty="0" err="1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거점별</a:t>
            </a:r>
            <a:r>
              <a:rPr lang="en-US" altLang="ko-KR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거리를 고려하여 최적경로를 찾는 알고리즘</a:t>
            </a:r>
            <a:r>
              <a:rPr lang="ko-KR" altLang="en-US" sz="16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설계</a:t>
            </a:r>
            <a:endParaRPr lang="en-US" altLang="ko-KR" sz="16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rgbClr val="202124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거점에 도착할 때마다 우선순위가 갱신되는 것이 핵심</a:t>
            </a:r>
            <a:endParaRPr lang="en-US" altLang="ko-KR" sz="1600" dirty="0">
              <a:solidFill>
                <a:srgbClr val="202124"/>
              </a:solidFill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17EA3-2429-4383-92A3-3F400CD904FE}"/>
              </a:ext>
            </a:extLst>
          </p:cNvPr>
          <p:cNvSpPr txBox="1"/>
          <p:nvPr/>
        </p:nvSpPr>
        <p:spPr>
          <a:xfrm>
            <a:off x="561994" y="3000702"/>
            <a:ext cx="101192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쓰레기차의 수용량을 초과할 경우 그 시점에서 운영을 종료</a:t>
            </a:r>
            <a:endParaRPr lang="en-US" altLang="ko-KR" sz="17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이동식 자원순환가게는 한 거점을 두 번 이상  거칠 수 없음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5AA53C59-714E-4A8B-AB81-187155BC5C5D}"/>
              </a:ext>
            </a:extLst>
          </p:cNvPr>
          <p:cNvSpPr/>
          <p:nvPr/>
        </p:nvSpPr>
        <p:spPr>
          <a:xfrm>
            <a:off x="660365" y="3853611"/>
            <a:ext cx="1263326" cy="178255"/>
          </a:xfrm>
          <a:prstGeom prst="parallelogram">
            <a:avLst>
              <a:gd name="adj" fmla="val 3152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22C8D-1543-4DA3-8CC6-BCC0F167E32C}"/>
              </a:ext>
            </a:extLst>
          </p:cNvPr>
          <p:cNvSpPr txBox="1"/>
          <p:nvPr/>
        </p:nvSpPr>
        <p:spPr>
          <a:xfrm>
            <a:off x="711050" y="3757254"/>
            <a:ext cx="116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내용</a:t>
            </a:r>
            <a:endParaRPr lang="en-US" altLang="ko-KR" dirty="0">
              <a:solidFill>
                <a:srgbClr val="202124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4D247-3FF0-4983-9C5E-E665C8036FD9}"/>
              </a:ext>
            </a:extLst>
          </p:cNvPr>
          <p:cNvSpPr txBox="1"/>
          <p:nvPr/>
        </p:nvSpPr>
        <p:spPr>
          <a:xfrm>
            <a:off x="561994" y="4126586"/>
            <a:ext cx="977210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예상쓰레기 배출량 변수를 산출</a:t>
            </a:r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하고 각 거점사이의 거리를 구함</a:t>
            </a:r>
            <a:endParaRPr lang="en-US" altLang="ko-KR" sz="1700" dirty="0">
              <a:solidFill>
                <a:srgbClr val="20212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*{(</a:t>
            </a:r>
            <a:r>
              <a:rPr lang="ko-KR" altLang="en-US" sz="1400" dirty="0" err="1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격자별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인구수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(</a:t>
            </a:r>
            <a:r>
              <a:rPr lang="ko-KR" altLang="en-US" sz="1400" dirty="0" err="1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분리수거함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존재 </a:t>
            </a:r>
            <a:r>
              <a:rPr lang="ko-KR" altLang="en-US" sz="1400" dirty="0" err="1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건물수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가중치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(</a:t>
            </a:r>
            <a:r>
              <a:rPr lang="ko-KR" altLang="en-US" sz="1400" dirty="0" err="1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미존재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건물수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가중치</a:t>
            </a:r>
            <a:r>
              <a:rPr lang="en-US" altLang="ko-KR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)} = </a:t>
            </a:r>
            <a:r>
              <a:rPr lang="ko-KR" altLang="en-US" sz="14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예상 쓰레기 배출량</a:t>
            </a:r>
            <a:endParaRPr lang="en-US" altLang="ko-KR" sz="14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4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 쓰레기 배출량과</a:t>
            </a:r>
            <a:r>
              <a:rPr lang="en-US" altLang="ko-KR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이동해야 하는 거점 사이의 거리에 일정 마이너스</a:t>
            </a:r>
            <a:r>
              <a:rPr lang="en-US" altLang="ko-KR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가중치를</a:t>
            </a:r>
            <a:r>
              <a:rPr lang="en-US" altLang="ko-KR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700" dirty="0">
                <a:solidFill>
                  <a:srgbClr val="20212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곱해서</a:t>
            </a:r>
            <a:endParaRPr lang="en-US" altLang="ko-KR" sz="1700" dirty="0">
              <a:solidFill>
                <a:srgbClr val="20212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 지점에서 다른 지점을 정할 때 우선순위점수를 생성</a:t>
            </a:r>
            <a:endParaRPr lang="en-US" altLang="ko-KR" sz="17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202124"/>
                </a:solidFill>
                <a:highlight>
                  <a:srgbClr val="FFD966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600" dirty="0">
                <a:solidFill>
                  <a:srgbClr val="202124"/>
                </a:solidFill>
                <a:highlight>
                  <a:srgbClr val="FFD966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임의로 설정한 동대문 구청에서 출발하여 첫 번째 노드를 정할 때부터 우선순위 점수에 따라 경로를 찾음</a:t>
            </a:r>
            <a:endParaRPr lang="en-US" altLang="ko-KR" sz="1600" dirty="0">
              <a:solidFill>
                <a:srgbClr val="202124"/>
              </a:solidFill>
              <a:highlight>
                <a:srgbClr val="FFD966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700" dirty="0">
              <a:solidFill>
                <a:srgbClr val="202124"/>
              </a:solidFill>
              <a:highlight>
                <a:srgbClr val="FFD966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모든 노드를 지날 때까지 각 이동지점에서 다음에 이동할 지점을 선택할 우선순위점수를</a:t>
            </a:r>
            <a:endParaRPr lang="en-US" altLang="ko-KR" sz="17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700" dirty="0">
                <a:solidFill>
                  <a:srgbClr val="202124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계산하면서 우선순위점수가 높은 거점을 각 시점의 최적해로 선택하여 이동</a:t>
            </a:r>
            <a:endParaRPr lang="en-US" altLang="ko-KR" sz="1700" dirty="0">
              <a:solidFill>
                <a:srgbClr val="202124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47BC3B0F-228F-4978-B25F-383758CB7CB7}"/>
              </a:ext>
            </a:extLst>
          </p:cNvPr>
          <p:cNvSpPr/>
          <p:nvPr/>
        </p:nvSpPr>
        <p:spPr>
          <a:xfrm>
            <a:off x="660365" y="2727727"/>
            <a:ext cx="1263326" cy="178255"/>
          </a:xfrm>
          <a:prstGeom prst="parallelogram">
            <a:avLst>
              <a:gd name="adj" fmla="val 3152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D7C03-7543-4FE8-AB7A-B36DBF0D4DCD}"/>
              </a:ext>
            </a:extLst>
          </p:cNvPr>
          <p:cNvSpPr txBox="1"/>
          <p:nvPr/>
        </p:nvSpPr>
        <p:spPr>
          <a:xfrm>
            <a:off x="711050" y="2631370"/>
            <a:ext cx="116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가설 설정</a:t>
            </a:r>
            <a:endParaRPr lang="en-US" altLang="ko-KR" dirty="0">
              <a:solidFill>
                <a:srgbClr val="202124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8A3FE-CCEF-414C-8D63-EAFFAAF11943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BDEDB-A2FF-457A-B9D7-74AFC9BAA90A}"/>
              </a:ext>
            </a:extLst>
          </p:cNvPr>
          <p:cNvSpPr txBox="1"/>
          <p:nvPr/>
        </p:nvSpPr>
        <p:spPr>
          <a:xfrm>
            <a:off x="11736728" y="6487358"/>
            <a:ext cx="45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0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변수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40792" y="318339"/>
            <a:ext cx="107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클러스터링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C082-17F8-470C-AF0D-38AE751B9719}"/>
              </a:ext>
            </a:extLst>
          </p:cNvPr>
          <p:cNvSpPr txBox="1"/>
          <p:nvPr/>
        </p:nvSpPr>
        <p:spPr>
          <a:xfrm>
            <a:off x="3140137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최적입지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63F50-D2FD-4E5A-8037-292E05C8FB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94" y="2492435"/>
            <a:ext cx="6249528" cy="353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D0EF524-0D1A-42B4-92E2-28F4D37F61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50541"/>
          <a:stretch/>
        </p:blipFill>
        <p:spPr bwMode="auto">
          <a:xfrm>
            <a:off x="561995" y="1866901"/>
            <a:ext cx="6249528" cy="5948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BDB0B4-2232-4193-A5B1-EEDE8174E5DE}"/>
              </a:ext>
            </a:extLst>
          </p:cNvPr>
          <p:cNvSpPr txBox="1"/>
          <p:nvPr/>
        </p:nvSpPr>
        <p:spPr>
          <a:xfrm>
            <a:off x="7027844" y="3098008"/>
            <a:ext cx="4839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6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해당 경로를 모두 지날 때의 </a:t>
            </a:r>
            <a:r>
              <a:rPr lang="ko-KR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총 거리는</a:t>
            </a:r>
            <a:r>
              <a:rPr lang="en-US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8.933km</a:t>
            </a:r>
            <a:r>
              <a:rPr lang="ko-KR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이며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소요되는 시간은 약</a:t>
            </a:r>
            <a:r>
              <a:rPr lang="en-US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17</a:t>
            </a:r>
            <a:r>
              <a:rPr lang="ko-KR" altLang="ko-KR" sz="16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분</a:t>
            </a:r>
            <a:r>
              <a:rPr lang="ko-KR" altLang="ko-KR" sz="16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으로 해당 경로가 최적 경로이자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최단 경로임을 알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C50BF-80CF-4400-8176-70C28EACF2BB}"/>
              </a:ext>
            </a:extLst>
          </p:cNvPr>
          <p:cNvSpPr txBox="1"/>
          <p:nvPr/>
        </p:nvSpPr>
        <p:spPr>
          <a:xfrm>
            <a:off x="7027844" y="1866901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이동식 자원순환가게 최적경로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8FF099-C16A-4FD6-A6D6-A0C9B14C50AE}"/>
              </a:ext>
            </a:extLst>
          </p:cNvPr>
          <p:cNvSpPr txBox="1"/>
          <p:nvPr/>
        </p:nvSpPr>
        <p:spPr>
          <a:xfrm>
            <a:off x="7027844" y="2267011"/>
            <a:ext cx="4839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모든 노드를 지날 때까지 </a:t>
            </a:r>
            <a:r>
              <a:rPr lang="ko-KR" altLang="en-US" sz="1600" dirty="0">
                <a:effectLst/>
                <a:highlight>
                  <a:srgbClr val="FFD966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매 이동 시점마다 우선순위점수를 갱신</a:t>
            </a:r>
            <a:r>
              <a:rPr lang="ko-KR" altLang="en-US" sz="160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하며 우선순위 점수가 가장 높은 거점으로 이동</a:t>
            </a:r>
            <a:endParaRPr lang="ko-KR" altLang="ko-KR" sz="160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02571-1D4A-47E1-A7AE-55072DFF0183}"/>
              </a:ext>
            </a:extLst>
          </p:cNvPr>
          <p:cNvSpPr txBox="1"/>
          <p:nvPr/>
        </p:nvSpPr>
        <p:spPr>
          <a:xfrm>
            <a:off x="4461576" y="318339"/>
            <a:ext cx="129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최적경로 도출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07D46B3-7057-4B3E-A11F-60A883A7A47F}"/>
              </a:ext>
            </a:extLst>
          </p:cNvPr>
          <p:cNvSpPr/>
          <p:nvPr/>
        </p:nvSpPr>
        <p:spPr>
          <a:xfrm>
            <a:off x="4698245" y="680404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9E66E7-4767-4DA0-85C3-37C22C5543E2}"/>
              </a:ext>
            </a:extLst>
          </p:cNvPr>
          <p:cNvSpPr txBox="1"/>
          <p:nvPr/>
        </p:nvSpPr>
        <p:spPr>
          <a:xfrm>
            <a:off x="11736728" y="6487358"/>
            <a:ext cx="45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56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9E868DF-51B3-4A54-86B3-DBBEEE891B71}"/>
              </a:ext>
            </a:extLst>
          </p:cNvPr>
          <p:cNvSpPr/>
          <p:nvPr/>
        </p:nvSpPr>
        <p:spPr>
          <a:xfrm>
            <a:off x="0" y="2371553"/>
            <a:ext cx="12218894" cy="882635"/>
          </a:xfrm>
          <a:custGeom>
            <a:avLst/>
            <a:gdLst>
              <a:gd name="connsiteX0" fmla="*/ 0 w 12218894"/>
              <a:gd name="connsiteY0" fmla="*/ 882635 h 882635"/>
              <a:gd name="connsiteX1" fmla="*/ 448235 w 12218894"/>
              <a:gd name="connsiteY1" fmla="*/ 622659 h 882635"/>
              <a:gd name="connsiteX2" fmla="*/ 663388 w 12218894"/>
              <a:gd name="connsiteY2" fmla="*/ 524047 h 882635"/>
              <a:gd name="connsiteX3" fmla="*/ 860612 w 12218894"/>
              <a:gd name="connsiteY3" fmla="*/ 443365 h 882635"/>
              <a:gd name="connsiteX4" fmla="*/ 1192306 w 12218894"/>
              <a:gd name="connsiteY4" fmla="*/ 344753 h 882635"/>
              <a:gd name="connsiteX5" fmla="*/ 1344706 w 12218894"/>
              <a:gd name="connsiteY5" fmla="*/ 317859 h 882635"/>
              <a:gd name="connsiteX6" fmla="*/ 1479176 w 12218894"/>
              <a:gd name="connsiteY6" fmla="*/ 308894 h 882635"/>
              <a:gd name="connsiteX7" fmla="*/ 1568824 w 12218894"/>
              <a:gd name="connsiteY7" fmla="*/ 299929 h 882635"/>
              <a:gd name="connsiteX8" fmla="*/ 1819835 w 12218894"/>
              <a:gd name="connsiteY8" fmla="*/ 344753 h 882635"/>
              <a:gd name="connsiteX9" fmla="*/ 1990165 w 12218894"/>
              <a:gd name="connsiteY9" fmla="*/ 389576 h 882635"/>
              <a:gd name="connsiteX10" fmla="*/ 2492188 w 12218894"/>
              <a:gd name="connsiteY10" fmla="*/ 541976 h 882635"/>
              <a:gd name="connsiteX11" fmla="*/ 2608729 w 12218894"/>
              <a:gd name="connsiteY11" fmla="*/ 577835 h 882635"/>
              <a:gd name="connsiteX12" fmla="*/ 2734235 w 12218894"/>
              <a:gd name="connsiteY12" fmla="*/ 613694 h 882635"/>
              <a:gd name="connsiteX13" fmla="*/ 2841812 w 12218894"/>
              <a:gd name="connsiteY13" fmla="*/ 649553 h 882635"/>
              <a:gd name="connsiteX14" fmla="*/ 3263153 w 12218894"/>
              <a:gd name="connsiteY14" fmla="*/ 810918 h 882635"/>
              <a:gd name="connsiteX15" fmla="*/ 3442447 w 12218894"/>
              <a:gd name="connsiteY15" fmla="*/ 828847 h 882635"/>
              <a:gd name="connsiteX16" fmla="*/ 3532094 w 12218894"/>
              <a:gd name="connsiteY16" fmla="*/ 846776 h 882635"/>
              <a:gd name="connsiteX17" fmla="*/ 4025153 w 12218894"/>
              <a:gd name="connsiteY17" fmla="*/ 792988 h 882635"/>
              <a:gd name="connsiteX18" fmla="*/ 4419600 w 12218894"/>
              <a:gd name="connsiteY18" fmla="*/ 595765 h 882635"/>
              <a:gd name="connsiteX19" fmla="*/ 4580965 w 12218894"/>
              <a:gd name="connsiteY19" fmla="*/ 515082 h 882635"/>
              <a:gd name="connsiteX20" fmla="*/ 4760259 w 12218894"/>
              <a:gd name="connsiteY20" fmla="*/ 407506 h 882635"/>
              <a:gd name="connsiteX21" fmla="*/ 5038165 w 12218894"/>
              <a:gd name="connsiteY21" fmla="*/ 290965 h 882635"/>
              <a:gd name="connsiteX22" fmla="*/ 5190565 w 12218894"/>
              <a:gd name="connsiteY22" fmla="*/ 219247 h 882635"/>
              <a:gd name="connsiteX23" fmla="*/ 5316071 w 12218894"/>
              <a:gd name="connsiteY23" fmla="*/ 174423 h 882635"/>
              <a:gd name="connsiteX24" fmla="*/ 5414682 w 12218894"/>
              <a:gd name="connsiteY24" fmla="*/ 120635 h 882635"/>
              <a:gd name="connsiteX25" fmla="*/ 5495365 w 12218894"/>
              <a:gd name="connsiteY25" fmla="*/ 93741 h 882635"/>
              <a:gd name="connsiteX26" fmla="*/ 5692588 w 12218894"/>
              <a:gd name="connsiteY26" fmla="*/ 48918 h 882635"/>
              <a:gd name="connsiteX27" fmla="*/ 5898776 w 12218894"/>
              <a:gd name="connsiteY27" fmla="*/ 4094 h 882635"/>
              <a:gd name="connsiteX28" fmla="*/ 6347012 w 12218894"/>
              <a:gd name="connsiteY28" fmla="*/ 13059 h 882635"/>
              <a:gd name="connsiteX29" fmla="*/ 6535271 w 12218894"/>
              <a:gd name="connsiteY29" fmla="*/ 111671 h 882635"/>
              <a:gd name="connsiteX30" fmla="*/ 6786282 w 12218894"/>
              <a:gd name="connsiteY30" fmla="*/ 282000 h 882635"/>
              <a:gd name="connsiteX31" fmla="*/ 6858000 w 12218894"/>
              <a:gd name="connsiteY31" fmla="*/ 335788 h 882635"/>
              <a:gd name="connsiteX32" fmla="*/ 7064188 w 12218894"/>
              <a:gd name="connsiteY32" fmla="*/ 461294 h 882635"/>
              <a:gd name="connsiteX33" fmla="*/ 7342094 w 12218894"/>
              <a:gd name="connsiteY33" fmla="*/ 595765 h 882635"/>
              <a:gd name="connsiteX34" fmla="*/ 7485529 w 12218894"/>
              <a:gd name="connsiteY34" fmla="*/ 640588 h 882635"/>
              <a:gd name="connsiteX35" fmla="*/ 7611035 w 12218894"/>
              <a:gd name="connsiteY35" fmla="*/ 658518 h 882635"/>
              <a:gd name="connsiteX36" fmla="*/ 8104094 w 12218894"/>
              <a:gd name="connsiteY36" fmla="*/ 703341 h 882635"/>
              <a:gd name="connsiteX37" fmla="*/ 8534400 w 12218894"/>
              <a:gd name="connsiteY37" fmla="*/ 685412 h 882635"/>
              <a:gd name="connsiteX38" fmla="*/ 9215718 w 12218894"/>
              <a:gd name="connsiteY38" fmla="*/ 434400 h 882635"/>
              <a:gd name="connsiteX39" fmla="*/ 9637059 w 12218894"/>
              <a:gd name="connsiteY39" fmla="*/ 210282 h 882635"/>
              <a:gd name="connsiteX40" fmla="*/ 9861176 w 12218894"/>
              <a:gd name="connsiteY40" fmla="*/ 120635 h 882635"/>
              <a:gd name="connsiteX41" fmla="*/ 9959788 w 12218894"/>
              <a:gd name="connsiteY41" fmla="*/ 57882 h 882635"/>
              <a:gd name="connsiteX42" fmla="*/ 10112188 w 12218894"/>
              <a:gd name="connsiteY42" fmla="*/ 13059 h 882635"/>
              <a:gd name="connsiteX43" fmla="*/ 10210800 w 12218894"/>
              <a:gd name="connsiteY43" fmla="*/ 4094 h 882635"/>
              <a:gd name="connsiteX44" fmla="*/ 10650071 w 12218894"/>
              <a:gd name="connsiteY44" fmla="*/ 93741 h 882635"/>
              <a:gd name="connsiteX45" fmla="*/ 11734800 w 12218894"/>
              <a:gd name="connsiteY45" fmla="*/ 524047 h 882635"/>
              <a:gd name="connsiteX46" fmla="*/ 12120282 w 12218894"/>
              <a:gd name="connsiteY46" fmla="*/ 703341 h 882635"/>
              <a:gd name="connsiteX47" fmla="*/ 12218894 w 12218894"/>
              <a:gd name="connsiteY47" fmla="*/ 739200 h 8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18894" h="882635">
                <a:moveTo>
                  <a:pt x="0" y="882635"/>
                </a:moveTo>
                <a:cubicBezTo>
                  <a:pt x="37756" y="860261"/>
                  <a:pt x="389547" y="649558"/>
                  <a:pt x="448235" y="622659"/>
                </a:cubicBezTo>
                <a:cubicBezTo>
                  <a:pt x="519953" y="589788"/>
                  <a:pt x="591039" y="555503"/>
                  <a:pt x="663388" y="524047"/>
                </a:cubicBezTo>
                <a:cubicBezTo>
                  <a:pt x="728527" y="495726"/>
                  <a:pt x="793342" y="466168"/>
                  <a:pt x="860612" y="443365"/>
                </a:cubicBezTo>
                <a:cubicBezTo>
                  <a:pt x="969854" y="406334"/>
                  <a:pt x="1078714" y="364799"/>
                  <a:pt x="1192306" y="344753"/>
                </a:cubicBezTo>
                <a:cubicBezTo>
                  <a:pt x="1243106" y="335788"/>
                  <a:pt x="1293519" y="324257"/>
                  <a:pt x="1344706" y="317859"/>
                </a:cubicBezTo>
                <a:cubicBezTo>
                  <a:pt x="1389282" y="312287"/>
                  <a:pt x="1434396" y="312476"/>
                  <a:pt x="1479176" y="308894"/>
                </a:cubicBezTo>
                <a:cubicBezTo>
                  <a:pt x="1509112" y="306499"/>
                  <a:pt x="1538941" y="302917"/>
                  <a:pt x="1568824" y="299929"/>
                </a:cubicBezTo>
                <a:cubicBezTo>
                  <a:pt x="1652494" y="314870"/>
                  <a:pt x="1736702" y="327065"/>
                  <a:pt x="1819835" y="344753"/>
                </a:cubicBezTo>
                <a:cubicBezTo>
                  <a:pt x="1877259" y="356971"/>
                  <a:pt x="1933550" y="374035"/>
                  <a:pt x="1990165" y="389576"/>
                </a:cubicBezTo>
                <a:cubicBezTo>
                  <a:pt x="2374636" y="495117"/>
                  <a:pt x="2163904" y="435506"/>
                  <a:pt x="2492188" y="541976"/>
                </a:cubicBezTo>
                <a:cubicBezTo>
                  <a:pt x="2530850" y="554515"/>
                  <a:pt x="2569759" y="566288"/>
                  <a:pt x="2608729" y="577835"/>
                </a:cubicBezTo>
                <a:cubicBezTo>
                  <a:pt x="2650446" y="590196"/>
                  <a:pt x="2692958" y="599935"/>
                  <a:pt x="2734235" y="613694"/>
                </a:cubicBezTo>
                <a:cubicBezTo>
                  <a:pt x="2770094" y="625647"/>
                  <a:pt x="2806717" y="635515"/>
                  <a:pt x="2841812" y="649553"/>
                </a:cubicBezTo>
                <a:cubicBezTo>
                  <a:pt x="2939187" y="688503"/>
                  <a:pt x="3131529" y="787690"/>
                  <a:pt x="3263153" y="810918"/>
                </a:cubicBezTo>
                <a:cubicBezTo>
                  <a:pt x="3322302" y="821356"/>
                  <a:pt x="3383551" y="817068"/>
                  <a:pt x="3442447" y="828847"/>
                </a:cubicBezTo>
                <a:lnTo>
                  <a:pt x="3532094" y="846776"/>
                </a:lnTo>
                <a:cubicBezTo>
                  <a:pt x="3676445" y="839179"/>
                  <a:pt x="3876080" y="848891"/>
                  <a:pt x="4025153" y="792988"/>
                </a:cubicBezTo>
                <a:cubicBezTo>
                  <a:pt x="4378342" y="660542"/>
                  <a:pt x="4201364" y="715443"/>
                  <a:pt x="4419600" y="595765"/>
                </a:cubicBezTo>
                <a:cubicBezTo>
                  <a:pt x="4472329" y="566849"/>
                  <a:pt x="4529398" y="546022"/>
                  <a:pt x="4580965" y="515082"/>
                </a:cubicBezTo>
                <a:cubicBezTo>
                  <a:pt x="4640730" y="479223"/>
                  <a:pt x="4695985" y="434460"/>
                  <a:pt x="4760259" y="407506"/>
                </a:cubicBezTo>
                <a:cubicBezTo>
                  <a:pt x="4852894" y="368659"/>
                  <a:pt x="4947275" y="333737"/>
                  <a:pt x="5038165" y="290965"/>
                </a:cubicBezTo>
                <a:cubicBezTo>
                  <a:pt x="5088965" y="267059"/>
                  <a:pt x="5138789" y="240959"/>
                  <a:pt x="5190565" y="219247"/>
                </a:cubicBezTo>
                <a:cubicBezTo>
                  <a:pt x="5231532" y="202067"/>
                  <a:pt x="5275410" y="192314"/>
                  <a:pt x="5316071" y="174423"/>
                </a:cubicBezTo>
                <a:cubicBezTo>
                  <a:pt x="5350342" y="159344"/>
                  <a:pt x="5380538" y="136000"/>
                  <a:pt x="5414682" y="120635"/>
                </a:cubicBezTo>
                <a:cubicBezTo>
                  <a:pt x="5440534" y="109002"/>
                  <a:pt x="5468211" y="101887"/>
                  <a:pt x="5495365" y="93741"/>
                </a:cubicBezTo>
                <a:cubicBezTo>
                  <a:pt x="5641051" y="50035"/>
                  <a:pt x="5545900" y="80807"/>
                  <a:pt x="5692588" y="48918"/>
                </a:cubicBezTo>
                <a:cubicBezTo>
                  <a:pt x="5960906" y="-9412"/>
                  <a:pt x="5647806" y="49724"/>
                  <a:pt x="5898776" y="4094"/>
                </a:cubicBezTo>
                <a:cubicBezTo>
                  <a:pt x="6048188" y="7082"/>
                  <a:pt x="6199660" y="-11846"/>
                  <a:pt x="6347012" y="13059"/>
                </a:cubicBezTo>
                <a:cubicBezTo>
                  <a:pt x="6416862" y="24865"/>
                  <a:pt x="6473080" y="77749"/>
                  <a:pt x="6535271" y="111671"/>
                </a:cubicBezTo>
                <a:cubicBezTo>
                  <a:pt x="6664995" y="182430"/>
                  <a:pt x="6652070" y="181341"/>
                  <a:pt x="6786282" y="282000"/>
                </a:cubicBezTo>
                <a:cubicBezTo>
                  <a:pt x="6810188" y="299929"/>
                  <a:pt x="6833136" y="319212"/>
                  <a:pt x="6858000" y="335788"/>
                </a:cubicBezTo>
                <a:cubicBezTo>
                  <a:pt x="6938827" y="389673"/>
                  <a:pt x="6970167" y="413239"/>
                  <a:pt x="7064188" y="461294"/>
                </a:cubicBezTo>
                <a:cubicBezTo>
                  <a:pt x="7155823" y="508130"/>
                  <a:pt x="7243868" y="565070"/>
                  <a:pt x="7342094" y="595765"/>
                </a:cubicBezTo>
                <a:cubicBezTo>
                  <a:pt x="7389906" y="610706"/>
                  <a:pt x="7436748" y="629206"/>
                  <a:pt x="7485529" y="640588"/>
                </a:cubicBezTo>
                <a:cubicBezTo>
                  <a:pt x="7526684" y="650191"/>
                  <a:pt x="7569088" y="653382"/>
                  <a:pt x="7611035" y="658518"/>
                </a:cubicBezTo>
                <a:cubicBezTo>
                  <a:pt x="7942188" y="699067"/>
                  <a:pt x="7843574" y="690315"/>
                  <a:pt x="8104094" y="703341"/>
                </a:cubicBezTo>
                <a:cubicBezTo>
                  <a:pt x="8247529" y="697365"/>
                  <a:pt x="8392321" y="705976"/>
                  <a:pt x="8534400" y="685412"/>
                </a:cubicBezTo>
                <a:cubicBezTo>
                  <a:pt x="8648172" y="668945"/>
                  <a:pt x="9202368" y="441501"/>
                  <a:pt x="9215718" y="434400"/>
                </a:cubicBezTo>
                <a:cubicBezTo>
                  <a:pt x="9356165" y="359694"/>
                  <a:pt x="9489357" y="269363"/>
                  <a:pt x="9637059" y="210282"/>
                </a:cubicBezTo>
                <a:cubicBezTo>
                  <a:pt x="9711765" y="180400"/>
                  <a:pt x="9788420" y="154992"/>
                  <a:pt x="9861176" y="120635"/>
                </a:cubicBezTo>
                <a:cubicBezTo>
                  <a:pt x="9896407" y="103998"/>
                  <a:pt x="9925310" y="76028"/>
                  <a:pt x="9959788" y="57882"/>
                </a:cubicBezTo>
                <a:cubicBezTo>
                  <a:pt x="9999309" y="37081"/>
                  <a:pt x="10069160" y="19513"/>
                  <a:pt x="10112188" y="13059"/>
                </a:cubicBezTo>
                <a:cubicBezTo>
                  <a:pt x="10144829" y="8163"/>
                  <a:pt x="10177929" y="7082"/>
                  <a:pt x="10210800" y="4094"/>
                </a:cubicBezTo>
                <a:cubicBezTo>
                  <a:pt x="10430950" y="16325"/>
                  <a:pt x="10387624" y="1772"/>
                  <a:pt x="10650071" y="93741"/>
                </a:cubicBezTo>
                <a:cubicBezTo>
                  <a:pt x="11120953" y="258751"/>
                  <a:pt x="11342710" y="334537"/>
                  <a:pt x="11734800" y="524047"/>
                </a:cubicBezTo>
                <a:cubicBezTo>
                  <a:pt x="12228432" y="762635"/>
                  <a:pt x="11730811" y="544667"/>
                  <a:pt x="12120282" y="703341"/>
                </a:cubicBezTo>
                <a:cubicBezTo>
                  <a:pt x="12214257" y="741627"/>
                  <a:pt x="12169944" y="739200"/>
                  <a:pt x="12218894" y="739200"/>
                </a:cubicBezTo>
              </a:path>
            </a:pathLst>
          </a:cu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7E2D876-F6DE-43B0-9D96-D6AFCE2DCA3B}"/>
              </a:ext>
            </a:extLst>
          </p:cNvPr>
          <p:cNvSpPr/>
          <p:nvPr/>
        </p:nvSpPr>
        <p:spPr>
          <a:xfrm>
            <a:off x="4693919" y="1752099"/>
            <a:ext cx="2075256" cy="2194729"/>
          </a:xfrm>
          <a:custGeom>
            <a:avLst/>
            <a:gdLst>
              <a:gd name="connsiteX0" fmla="*/ 0 w 2075256"/>
              <a:gd name="connsiteY0" fmla="*/ 1097365 h 2194729"/>
              <a:gd name="connsiteX1" fmla="*/ 1037628 w 2075256"/>
              <a:gd name="connsiteY1" fmla="*/ 0 h 2194729"/>
              <a:gd name="connsiteX2" fmla="*/ 2075256 w 2075256"/>
              <a:gd name="connsiteY2" fmla="*/ 1097365 h 2194729"/>
              <a:gd name="connsiteX3" fmla="*/ 1037628 w 2075256"/>
              <a:gd name="connsiteY3" fmla="*/ 2194730 h 2194729"/>
              <a:gd name="connsiteX4" fmla="*/ 0 w 2075256"/>
              <a:gd name="connsiteY4" fmla="*/ 1097365 h 219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256" h="2194729" fill="none" extrusionOk="0">
                <a:moveTo>
                  <a:pt x="0" y="1097365"/>
                </a:moveTo>
                <a:cubicBezTo>
                  <a:pt x="33208" y="522794"/>
                  <a:pt x="380502" y="-44987"/>
                  <a:pt x="1037628" y="0"/>
                </a:cubicBezTo>
                <a:cubicBezTo>
                  <a:pt x="1669404" y="105566"/>
                  <a:pt x="2060382" y="470474"/>
                  <a:pt x="2075256" y="1097365"/>
                </a:cubicBezTo>
                <a:cubicBezTo>
                  <a:pt x="1995581" y="1649881"/>
                  <a:pt x="1521456" y="2189599"/>
                  <a:pt x="1037628" y="2194730"/>
                </a:cubicBezTo>
                <a:cubicBezTo>
                  <a:pt x="457544" y="2328921"/>
                  <a:pt x="8373" y="1693032"/>
                  <a:pt x="0" y="1097365"/>
                </a:cubicBezTo>
                <a:close/>
              </a:path>
              <a:path w="2075256" h="2194729" stroke="0" extrusionOk="0">
                <a:moveTo>
                  <a:pt x="0" y="1097365"/>
                </a:moveTo>
                <a:cubicBezTo>
                  <a:pt x="16612" y="366349"/>
                  <a:pt x="548860" y="67905"/>
                  <a:pt x="1037628" y="0"/>
                </a:cubicBezTo>
                <a:cubicBezTo>
                  <a:pt x="1567918" y="-16174"/>
                  <a:pt x="2106827" y="380609"/>
                  <a:pt x="2075256" y="1097365"/>
                </a:cubicBezTo>
                <a:cubicBezTo>
                  <a:pt x="2111051" y="1679764"/>
                  <a:pt x="1580883" y="2270693"/>
                  <a:pt x="1037628" y="2194730"/>
                </a:cubicBezTo>
                <a:cubicBezTo>
                  <a:pt x="450382" y="2241299"/>
                  <a:pt x="33826" y="1673671"/>
                  <a:pt x="0" y="109736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개선방안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12794" y="318339"/>
            <a:ext cx="1433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업무활용 방안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2E99D3-3E14-4D3D-8CA1-83A7A21EC263}"/>
              </a:ext>
            </a:extLst>
          </p:cNvPr>
          <p:cNvSpPr/>
          <p:nvPr/>
        </p:nvSpPr>
        <p:spPr>
          <a:xfrm>
            <a:off x="1118704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E1ED90-4654-4060-A5D0-1758504AB517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6877F0-4D61-41C8-9846-C4552875F2CA}"/>
              </a:ext>
            </a:extLst>
          </p:cNvPr>
          <p:cNvSpPr txBox="1"/>
          <p:nvPr/>
        </p:nvSpPr>
        <p:spPr>
          <a:xfrm>
            <a:off x="734714" y="4255365"/>
            <a:ext cx="367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서울시 내 후보군으로 선정된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 동대문구에 우선적으로 도입하고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추후 서울시 전역으로 확대함으로써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장기적인 관점에서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서울시 재활용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폐기물의 재활용률 개선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을 기대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62D5A-BDA2-44B0-8F76-6F3B4FAA9CF8}"/>
              </a:ext>
            </a:extLst>
          </p:cNvPr>
          <p:cNvSpPr txBox="1"/>
          <p:nvPr/>
        </p:nvSpPr>
        <p:spPr>
          <a:xfrm>
            <a:off x="4445513" y="4396754"/>
            <a:ext cx="3288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수도권 쓰레기 매립지 종료에 대한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새로운 대안을 제시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함과 동시에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근본적으로 폐기물 매립양을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최소화할 수 있는 효과 기대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AC5D56-7D2C-4F55-AE9C-751F21702F0B}"/>
              </a:ext>
            </a:extLst>
          </p:cNvPr>
          <p:cNvSpPr txBox="1"/>
          <p:nvPr/>
        </p:nvSpPr>
        <p:spPr>
          <a:xfrm>
            <a:off x="7820908" y="4396754"/>
            <a:ext cx="3288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자원순환가게 설치로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재활용폐기물의 올바른 분리배출에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대한 시민들의 올바른 인식을 제고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하여 점진적인 재활용률 개선 기대</a:t>
            </a: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07E5EE05-417C-4CF7-8330-E34A52A19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60" y="2441441"/>
            <a:ext cx="2728429" cy="18211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BDF0DC-4BF7-4128-950D-63516C2A93AE}"/>
              </a:ext>
            </a:extLst>
          </p:cNvPr>
          <p:cNvSpPr txBox="1"/>
          <p:nvPr/>
        </p:nvSpPr>
        <p:spPr>
          <a:xfrm>
            <a:off x="4979046" y="2319871"/>
            <a:ext cx="2138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정책</a:t>
            </a:r>
            <a:endParaRPr lang="en-US" altLang="ko-KR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개선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8147D-394A-4E96-9BC6-4F0E79CFCF51}"/>
              </a:ext>
            </a:extLst>
          </p:cNvPr>
          <p:cNvSpPr txBox="1"/>
          <p:nvPr/>
        </p:nvSpPr>
        <p:spPr>
          <a:xfrm>
            <a:off x="4409570" y="2199636"/>
            <a:ext cx="8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#2</a:t>
            </a:r>
            <a:endParaRPr lang="ko-KR" altLang="en-US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C8707AA-B909-49A4-A2B6-5FC69306B8A0}"/>
              </a:ext>
            </a:extLst>
          </p:cNvPr>
          <p:cNvSpPr/>
          <p:nvPr/>
        </p:nvSpPr>
        <p:spPr>
          <a:xfrm>
            <a:off x="8133389" y="1752099"/>
            <a:ext cx="2075256" cy="2194729"/>
          </a:xfrm>
          <a:custGeom>
            <a:avLst/>
            <a:gdLst>
              <a:gd name="connsiteX0" fmla="*/ 0 w 2075256"/>
              <a:gd name="connsiteY0" fmla="*/ 1097365 h 2194729"/>
              <a:gd name="connsiteX1" fmla="*/ 1037628 w 2075256"/>
              <a:gd name="connsiteY1" fmla="*/ 0 h 2194729"/>
              <a:gd name="connsiteX2" fmla="*/ 2075256 w 2075256"/>
              <a:gd name="connsiteY2" fmla="*/ 1097365 h 2194729"/>
              <a:gd name="connsiteX3" fmla="*/ 1037628 w 2075256"/>
              <a:gd name="connsiteY3" fmla="*/ 2194730 h 2194729"/>
              <a:gd name="connsiteX4" fmla="*/ 0 w 2075256"/>
              <a:gd name="connsiteY4" fmla="*/ 1097365 h 219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256" h="2194729" fill="none" extrusionOk="0">
                <a:moveTo>
                  <a:pt x="0" y="1097365"/>
                </a:moveTo>
                <a:cubicBezTo>
                  <a:pt x="33208" y="522794"/>
                  <a:pt x="380502" y="-44987"/>
                  <a:pt x="1037628" y="0"/>
                </a:cubicBezTo>
                <a:cubicBezTo>
                  <a:pt x="1669404" y="105566"/>
                  <a:pt x="2060382" y="470474"/>
                  <a:pt x="2075256" y="1097365"/>
                </a:cubicBezTo>
                <a:cubicBezTo>
                  <a:pt x="1995581" y="1649881"/>
                  <a:pt x="1521456" y="2189599"/>
                  <a:pt x="1037628" y="2194730"/>
                </a:cubicBezTo>
                <a:cubicBezTo>
                  <a:pt x="457544" y="2328921"/>
                  <a:pt x="8373" y="1693032"/>
                  <a:pt x="0" y="1097365"/>
                </a:cubicBezTo>
                <a:close/>
              </a:path>
              <a:path w="2075256" h="2194729" stroke="0" extrusionOk="0">
                <a:moveTo>
                  <a:pt x="0" y="1097365"/>
                </a:moveTo>
                <a:cubicBezTo>
                  <a:pt x="16612" y="366349"/>
                  <a:pt x="548860" y="67905"/>
                  <a:pt x="1037628" y="0"/>
                </a:cubicBezTo>
                <a:cubicBezTo>
                  <a:pt x="1567918" y="-16174"/>
                  <a:pt x="2106827" y="380609"/>
                  <a:pt x="2075256" y="1097365"/>
                </a:cubicBezTo>
                <a:cubicBezTo>
                  <a:pt x="2111051" y="1679764"/>
                  <a:pt x="1580883" y="2270693"/>
                  <a:pt x="1037628" y="2194730"/>
                </a:cubicBezTo>
                <a:cubicBezTo>
                  <a:pt x="450382" y="2241299"/>
                  <a:pt x="33826" y="1673671"/>
                  <a:pt x="0" y="109736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012BB7-5B94-4DF0-B9ED-6705CF9555F3}"/>
              </a:ext>
            </a:extLst>
          </p:cNvPr>
          <p:cNvSpPr txBox="1"/>
          <p:nvPr/>
        </p:nvSpPr>
        <p:spPr>
          <a:xfrm>
            <a:off x="8351785" y="2319872"/>
            <a:ext cx="2138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시민의식</a:t>
            </a:r>
            <a:endParaRPr lang="en-US" altLang="ko-KR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개선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827A78-6C3F-418D-AA78-BA435FD56372}"/>
              </a:ext>
            </a:extLst>
          </p:cNvPr>
          <p:cNvSpPr txBox="1"/>
          <p:nvPr/>
        </p:nvSpPr>
        <p:spPr>
          <a:xfrm>
            <a:off x="7839535" y="2198980"/>
            <a:ext cx="8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#3</a:t>
            </a:r>
            <a:endParaRPr lang="ko-KR" altLang="en-US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4" name="그림 33" descr="사람, 가장, 그룹, 팀이(가) 표시된 사진&#10;&#10;자동 생성된 설명">
            <a:extLst>
              <a:ext uri="{FF2B5EF4-FFF2-40B4-BE49-F238E27FC236}">
                <a16:creationId xmlns:a16="http://schemas.microsoft.com/office/drawing/2014/main" id="{FA370677-9D4C-4280-B456-9112A66B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9" y="2619484"/>
            <a:ext cx="2849731" cy="1587072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9EBE901-1503-482B-A039-D6CFCE359862}"/>
              </a:ext>
            </a:extLst>
          </p:cNvPr>
          <p:cNvSpPr/>
          <p:nvPr/>
        </p:nvSpPr>
        <p:spPr>
          <a:xfrm>
            <a:off x="1111661" y="1752099"/>
            <a:ext cx="2075256" cy="2194729"/>
          </a:xfrm>
          <a:custGeom>
            <a:avLst/>
            <a:gdLst>
              <a:gd name="connsiteX0" fmla="*/ 0 w 2075256"/>
              <a:gd name="connsiteY0" fmla="*/ 1097365 h 2194729"/>
              <a:gd name="connsiteX1" fmla="*/ 1037628 w 2075256"/>
              <a:gd name="connsiteY1" fmla="*/ 0 h 2194729"/>
              <a:gd name="connsiteX2" fmla="*/ 2075256 w 2075256"/>
              <a:gd name="connsiteY2" fmla="*/ 1097365 h 2194729"/>
              <a:gd name="connsiteX3" fmla="*/ 1037628 w 2075256"/>
              <a:gd name="connsiteY3" fmla="*/ 2194730 h 2194729"/>
              <a:gd name="connsiteX4" fmla="*/ 0 w 2075256"/>
              <a:gd name="connsiteY4" fmla="*/ 1097365 h 219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256" h="2194729" fill="none" extrusionOk="0">
                <a:moveTo>
                  <a:pt x="0" y="1097365"/>
                </a:moveTo>
                <a:cubicBezTo>
                  <a:pt x="33208" y="522794"/>
                  <a:pt x="380502" y="-44987"/>
                  <a:pt x="1037628" y="0"/>
                </a:cubicBezTo>
                <a:cubicBezTo>
                  <a:pt x="1669404" y="105566"/>
                  <a:pt x="2060382" y="470474"/>
                  <a:pt x="2075256" y="1097365"/>
                </a:cubicBezTo>
                <a:cubicBezTo>
                  <a:pt x="1995581" y="1649881"/>
                  <a:pt x="1521456" y="2189599"/>
                  <a:pt x="1037628" y="2194730"/>
                </a:cubicBezTo>
                <a:cubicBezTo>
                  <a:pt x="457544" y="2328921"/>
                  <a:pt x="8373" y="1693032"/>
                  <a:pt x="0" y="1097365"/>
                </a:cubicBezTo>
                <a:close/>
              </a:path>
              <a:path w="2075256" h="2194729" stroke="0" extrusionOk="0">
                <a:moveTo>
                  <a:pt x="0" y="1097365"/>
                </a:moveTo>
                <a:cubicBezTo>
                  <a:pt x="16612" y="366349"/>
                  <a:pt x="548860" y="67905"/>
                  <a:pt x="1037628" y="0"/>
                </a:cubicBezTo>
                <a:cubicBezTo>
                  <a:pt x="1567918" y="-16174"/>
                  <a:pt x="2106827" y="380609"/>
                  <a:pt x="2075256" y="1097365"/>
                </a:cubicBezTo>
                <a:cubicBezTo>
                  <a:pt x="2111051" y="1679764"/>
                  <a:pt x="1580883" y="2270693"/>
                  <a:pt x="1037628" y="2194730"/>
                </a:cubicBezTo>
                <a:cubicBezTo>
                  <a:pt x="450382" y="2241299"/>
                  <a:pt x="33826" y="1673671"/>
                  <a:pt x="0" y="109736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97595-97DA-4BEB-B699-57DB83CA1D07}"/>
              </a:ext>
            </a:extLst>
          </p:cNvPr>
          <p:cNvSpPr txBox="1"/>
          <p:nvPr/>
        </p:nvSpPr>
        <p:spPr>
          <a:xfrm>
            <a:off x="1396788" y="2319871"/>
            <a:ext cx="2138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문제점</a:t>
            </a:r>
            <a:endParaRPr lang="en-US" altLang="ko-KR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개선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22B2F-686C-4933-B96F-E9EFCA7BD06F}"/>
              </a:ext>
            </a:extLst>
          </p:cNvPr>
          <p:cNvSpPr txBox="1"/>
          <p:nvPr/>
        </p:nvSpPr>
        <p:spPr>
          <a:xfrm>
            <a:off x="827312" y="2199636"/>
            <a:ext cx="8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#1</a:t>
            </a:r>
            <a:endParaRPr lang="ko-KR" altLang="en-US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61EF5-8ADC-4EAB-A021-4062B4B10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61" y="2391331"/>
            <a:ext cx="2441759" cy="21232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E4A1C7-7F71-4323-8EEB-74BFB3958942}"/>
              </a:ext>
            </a:extLst>
          </p:cNvPr>
          <p:cNvSpPr txBox="1"/>
          <p:nvPr/>
        </p:nvSpPr>
        <p:spPr>
          <a:xfrm>
            <a:off x="11736728" y="6487358"/>
            <a:ext cx="45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29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E1ED90-4654-4060-A5D0-1758504AB517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9E868DF-51B3-4A54-86B3-DBBEEE891B71}"/>
              </a:ext>
            </a:extLst>
          </p:cNvPr>
          <p:cNvSpPr/>
          <p:nvPr/>
        </p:nvSpPr>
        <p:spPr>
          <a:xfrm>
            <a:off x="0" y="2371553"/>
            <a:ext cx="12218894" cy="882635"/>
          </a:xfrm>
          <a:custGeom>
            <a:avLst/>
            <a:gdLst>
              <a:gd name="connsiteX0" fmla="*/ 0 w 12218894"/>
              <a:gd name="connsiteY0" fmla="*/ 882635 h 882635"/>
              <a:gd name="connsiteX1" fmla="*/ 448235 w 12218894"/>
              <a:gd name="connsiteY1" fmla="*/ 622659 h 882635"/>
              <a:gd name="connsiteX2" fmla="*/ 663388 w 12218894"/>
              <a:gd name="connsiteY2" fmla="*/ 524047 h 882635"/>
              <a:gd name="connsiteX3" fmla="*/ 860612 w 12218894"/>
              <a:gd name="connsiteY3" fmla="*/ 443365 h 882635"/>
              <a:gd name="connsiteX4" fmla="*/ 1192306 w 12218894"/>
              <a:gd name="connsiteY4" fmla="*/ 344753 h 882635"/>
              <a:gd name="connsiteX5" fmla="*/ 1344706 w 12218894"/>
              <a:gd name="connsiteY5" fmla="*/ 317859 h 882635"/>
              <a:gd name="connsiteX6" fmla="*/ 1479176 w 12218894"/>
              <a:gd name="connsiteY6" fmla="*/ 308894 h 882635"/>
              <a:gd name="connsiteX7" fmla="*/ 1568824 w 12218894"/>
              <a:gd name="connsiteY7" fmla="*/ 299929 h 882635"/>
              <a:gd name="connsiteX8" fmla="*/ 1819835 w 12218894"/>
              <a:gd name="connsiteY8" fmla="*/ 344753 h 882635"/>
              <a:gd name="connsiteX9" fmla="*/ 1990165 w 12218894"/>
              <a:gd name="connsiteY9" fmla="*/ 389576 h 882635"/>
              <a:gd name="connsiteX10" fmla="*/ 2492188 w 12218894"/>
              <a:gd name="connsiteY10" fmla="*/ 541976 h 882635"/>
              <a:gd name="connsiteX11" fmla="*/ 2608729 w 12218894"/>
              <a:gd name="connsiteY11" fmla="*/ 577835 h 882635"/>
              <a:gd name="connsiteX12" fmla="*/ 2734235 w 12218894"/>
              <a:gd name="connsiteY12" fmla="*/ 613694 h 882635"/>
              <a:gd name="connsiteX13" fmla="*/ 2841812 w 12218894"/>
              <a:gd name="connsiteY13" fmla="*/ 649553 h 882635"/>
              <a:gd name="connsiteX14" fmla="*/ 3263153 w 12218894"/>
              <a:gd name="connsiteY14" fmla="*/ 810918 h 882635"/>
              <a:gd name="connsiteX15" fmla="*/ 3442447 w 12218894"/>
              <a:gd name="connsiteY15" fmla="*/ 828847 h 882635"/>
              <a:gd name="connsiteX16" fmla="*/ 3532094 w 12218894"/>
              <a:gd name="connsiteY16" fmla="*/ 846776 h 882635"/>
              <a:gd name="connsiteX17" fmla="*/ 4025153 w 12218894"/>
              <a:gd name="connsiteY17" fmla="*/ 792988 h 882635"/>
              <a:gd name="connsiteX18" fmla="*/ 4419600 w 12218894"/>
              <a:gd name="connsiteY18" fmla="*/ 595765 h 882635"/>
              <a:gd name="connsiteX19" fmla="*/ 4580965 w 12218894"/>
              <a:gd name="connsiteY19" fmla="*/ 515082 h 882635"/>
              <a:gd name="connsiteX20" fmla="*/ 4760259 w 12218894"/>
              <a:gd name="connsiteY20" fmla="*/ 407506 h 882635"/>
              <a:gd name="connsiteX21" fmla="*/ 5038165 w 12218894"/>
              <a:gd name="connsiteY21" fmla="*/ 290965 h 882635"/>
              <a:gd name="connsiteX22" fmla="*/ 5190565 w 12218894"/>
              <a:gd name="connsiteY22" fmla="*/ 219247 h 882635"/>
              <a:gd name="connsiteX23" fmla="*/ 5316071 w 12218894"/>
              <a:gd name="connsiteY23" fmla="*/ 174423 h 882635"/>
              <a:gd name="connsiteX24" fmla="*/ 5414682 w 12218894"/>
              <a:gd name="connsiteY24" fmla="*/ 120635 h 882635"/>
              <a:gd name="connsiteX25" fmla="*/ 5495365 w 12218894"/>
              <a:gd name="connsiteY25" fmla="*/ 93741 h 882635"/>
              <a:gd name="connsiteX26" fmla="*/ 5692588 w 12218894"/>
              <a:gd name="connsiteY26" fmla="*/ 48918 h 882635"/>
              <a:gd name="connsiteX27" fmla="*/ 5898776 w 12218894"/>
              <a:gd name="connsiteY27" fmla="*/ 4094 h 882635"/>
              <a:gd name="connsiteX28" fmla="*/ 6347012 w 12218894"/>
              <a:gd name="connsiteY28" fmla="*/ 13059 h 882635"/>
              <a:gd name="connsiteX29" fmla="*/ 6535271 w 12218894"/>
              <a:gd name="connsiteY29" fmla="*/ 111671 h 882635"/>
              <a:gd name="connsiteX30" fmla="*/ 6786282 w 12218894"/>
              <a:gd name="connsiteY30" fmla="*/ 282000 h 882635"/>
              <a:gd name="connsiteX31" fmla="*/ 6858000 w 12218894"/>
              <a:gd name="connsiteY31" fmla="*/ 335788 h 882635"/>
              <a:gd name="connsiteX32" fmla="*/ 7064188 w 12218894"/>
              <a:gd name="connsiteY32" fmla="*/ 461294 h 882635"/>
              <a:gd name="connsiteX33" fmla="*/ 7342094 w 12218894"/>
              <a:gd name="connsiteY33" fmla="*/ 595765 h 882635"/>
              <a:gd name="connsiteX34" fmla="*/ 7485529 w 12218894"/>
              <a:gd name="connsiteY34" fmla="*/ 640588 h 882635"/>
              <a:gd name="connsiteX35" fmla="*/ 7611035 w 12218894"/>
              <a:gd name="connsiteY35" fmla="*/ 658518 h 882635"/>
              <a:gd name="connsiteX36" fmla="*/ 8104094 w 12218894"/>
              <a:gd name="connsiteY36" fmla="*/ 703341 h 882635"/>
              <a:gd name="connsiteX37" fmla="*/ 8534400 w 12218894"/>
              <a:gd name="connsiteY37" fmla="*/ 685412 h 882635"/>
              <a:gd name="connsiteX38" fmla="*/ 9215718 w 12218894"/>
              <a:gd name="connsiteY38" fmla="*/ 434400 h 882635"/>
              <a:gd name="connsiteX39" fmla="*/ 9637059 w 12218894"/>
              <a:gd name="connsiteY39" fmla="*/ 210282 h 882635"/>
              <a:gd name="connsiteX40" fmla="*/ 9861176 w 12218894"/>
              <a:gd name="connsiteY40" fmla="*/ 120635 h 882635"/>
              <a:gd name="connsiteX41" fmla="*/ 9959788 w 12218894"/>
              <a:gd name="connsiteY41" fmla="*/ 57882 h 882635"/>
              <a:gd name="connsiteX42" fmla="*/ 10112188 w 12218894"/>
              <a:gd name="connsiteY42" fmla="*/ 13059 h 882635"/>
              <a:gd name="connsiteX43" fmla="*/ 10210800 w 12218894"/>
              <a:gd name="connsiteY43" fmla="*/ 4094 h 882635"/>
              <a:gd name="connsiteX44" fmla="*/ 10650071 w 12218894"/>
              <a:gd name="connsiteY44" fmla="*/ 93741 h 882635"/>
              <a:gd name="connsiteX45" fmla="*/ 11734800 w 12218894"/>
              <a:gd name="connsiteY45" fmla="*/ 524047 h 882635"/>
              <a:gd name="connsiteX46" fmla="*/ 12120282 w 12218894"/>
              <a:gd name="connsiteY46" fmla="*/ 703341 h 882635"/>
              <a:gd name="connsiteX47" fmla="*/ 12218894 w 12218894"/>
              <a:gd name="connsiteY47" fmla="*/ 739200 h 88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18894" h="882635">
                <a:moveTo>
                  <a:pt x="0" y="882635"/>
                </a:moveTo>
                <a:cubicBezTo>
                  <a:pt x="37756" y="860261"/>
                  <a:pt x="389547" y="649558"/>
                  <a:pt x="448235" y="622659"/>
                </a:cubicBezTo>
                <a:cubicBezTo>
                  <a:pt x="519953" y="589788"/>
                  <a:pt x="591039" y="555503"/>
                  <a:pt x="663388" y="524047"/>
                </a:cubicBezTo>
                <a:cubicBezTo>
                  <a:pt x="728527" y="495726"/>
                  <a:pt x="793342" y="466168"/>
                  <a:pt x="860612" y="443365"/>
                </a:cubicBezTo>
                <a:cubicBezTo>
                  <a:pt x="969854" y="406334"/>
                  <a:pt x="1078714" y="364799"/>
                  <a:pt x="1192306" y="344753"/>
                </a:cubicBezTo>
                <a:cubicBezTo>
                  <a:pt x="1243106" y="335788"/>
                  <a:pt x="1293519" y="324257"/>
                  <a:pt x="1344706" y="317859"/>
                </a:cubicBezTo>
                <a:cubicBezTo>
                  <a:pt x="1389282" y="312287"/>
                  <a:pt x="1434396" y="312476"/>
                  <a:pt x="1479176" y="308894"/>
                </a:cubicBezTo>
                <a:cubicBezTo>
                  <a:pt x="1509112" y="306499"/>
                  <a:pt x="1538941" y="302917"/>
                  <a:pt x="1568824" y="299929"/>
                </a:cubicBezTo>
                <a:cubicBezTo>
                  <a:pt x="1652494" y="314870"/>
                  <a:pt x="1736702" y="327065"/>
                  <a:pt x="1819835" y="344753"/>
                </a:cubicBezTo>
                <a:cubicBezTo>
                  <a:pt x="1877259" y="356971"/>
                  <a:pt x="1933550" y="374035"/>
                  <a:pt x="1990165" y="389576"/>
                </a:cubicBezTo>
                <a:cubicBezTo>
                  <a:pt x="2374636" y="495117"/>
                  <a:pt x="2163904" y="435506"/>
                  <a:pt x="2492188" y="541976"/>
                </a:cubicBezTo>
                <a:cubicBezTo>
                  <a:pt x="2530850" y="554515"/>
                  <a:pt x="2569759" y="566288"/>
                  <a:pt x="2608729" y="577835"/>
                </a:cubicBezTo>
                <a:cubicBezTo>
                  <a:pt x="2650446" y="590196"/>
                  <a:pt x="2692958" y="599935"/>
                  <a:pt x="2734235" y="613694"/>
                </a:cubicBezTo>
                <a:cubicBezTo>
                  <a:pt x="2770094" y="625647"/>
                  <a:pt x="2806717" y="635515"/>
                  <a:pt x="2841812" y="649553"/>
                </a:cubicBezTo>
                <a:cubicBezTo>
                  <a:pt x="2939187" y="688503"/>
                  <a:pt x="3131529" y="787690"/>
                  <a:pt x="3263153" y="810918"/>
                </a:cubicBezTo>
                <a:cubicBezTo>
                  <a:pt x="3322302" y="821356"/>
                  <a:pt x="3383551" y="817068"/>
                  <a:pt x="3442447" y="828847"/>
                </a:cubicBezTo>
                <a:lnTo>
                  <a:pt x="3532094" y="846776"/>
                </a:lnTo>
                <a:cubicBezTo>
                  <a:pt x="3676445" y="839179"/>
                  <a:pt x="3876080" y="848891"/>
                  <a:pt x="4025153" y="792988"/>
                </a:cubicBezTo>
                <a:cubicBezTo>
                  <a:pt x="4378342" y="660542"/>
                  <a:pt x="4201364" y="715443"/>
                  <a:pt x="4419600" y="595765"/>
                </a:cubicBezTo>
                <a:cubicBezTo>
                  <a:pt x="4472329" y="566849"/>
                  <a:pt x="4529398" y="546022"/>
                  <a:pt x="4580965" y="515082"/>
                </a:cubicBezTo>
                <a:cubicBezTo>
                  <a:pt x="4640730" y="479223"/>
                  <a:pt x="4695985" y="434460"/>
                  <a:pt x="4760259" y="407506"/>
                </a:cubicBezTo>
                <a:cubicBezTo>
                  <a:pt x="4852894" y="368659"/>
                  <a:pt x="4947275" y="333737"/>
                  <a:pt x="5038165" y="290965"/>
                </a:cubicBezTo>
                <a:cubicBezTo>
                  <a:pt x="5088965" y="267059"/>
                  <a:pt x="5138789" y="240959"/>
                  <a:pt x="5190565" y="219247"/>
                </a:cubicBezTo>
                <a:cubicBezTo>
                  <a:pt x="5231532" y="202067"/>
                  <a:pt x="5275410" y="192314"/>
                  <a:pt x="5316071" y="174423"/>
                </a:cubicBezTo>
                <a:cubicBezTo>
                  <a:pt x="5350342" y="159344"/>
                  <a:pt x="5380538" y="136000"/>
                  <a:pt x="5414682" y="120635"/>
                </a:cubicBezTo>
                <a:cubicBezTo>
                  <a:pt x="5440534" y="109002"/>
                  <a:pt x="5468211" y="101887"/>
                  <a:pt x="5495365" y="93741"/>
                </a:cubicBezTo>
                <a:cubicBezTo>
                  <a:pt x="5641051" y="50035"/>
                  <a:pt x="5545900" y="80807"/>
                  <a:pt x="5692588" y="48918"/>
                </a:cubicBezTo>
                <a:cubicBezTo>
                  <a:pt x="5960906" y="-9412"/>
                  <a:pt x="5647806" y="49724"/>
                  <a:pt x="5898776" y="4094"/>
                </a:cubicBezTo>
                <a:cubicBezTo>
                  <a:pt x="6048188" y="7082"/>
                  <a:pt x="6199660" y="-11846"/>
                  <a:pt x="6347012" y="13059"/>
                </a:cubicBezTo>
                <a:cubicBezTo>
                  <a:pt x="6416862" y="24865"/>
                  <a:pt x="6473080" y="77749"/>
                  <a:pt x="6535271" y="111671"/>
                </a:cubicBezTo>
                <a:cubicBezTo>
                  <a:pt x="6664995" y="182430"/>
                  <a:pt x="6652070" y="181341"/>
                  <a:pt x="6786282" y="282000"/>
                </a:cubicBezTo>
                <a:cubicBezTo>
                  <a:pt x="6810188" y="299929"/>
                  <a:pt x="6833136" y="319212"/>
                  <a:pt x="6858000" y="335788"/>
                </a:cubicBezTo>
                <a:cubicBezTo>
                  <a:pt x="6938827" y="389673"/>
                  <a:pt x="6970167" y="413239"/>
                  <a:pt x="7064188" y="461294"/>
                </a:cubicBezTo>
                <a:cubicBezTo>
                  <a:pt x="7155823" y="508130"/>
                  <a:pt x="7243868" y="565070"/>
                  <a:pt x="7342094" y="595765"/>
                </a:cubicBezTo>
                <a:cubicBezTo>
                  <a:pt x="7389906" y="610706"/>
                  <a:pt x="7436748" y="629206"/>
                  <a:pt x="7485529" y="640588"/>
                </a:cubicBezTo>
                <a:cubicBezTo>
                  <a:pt x="7526684" y="650191"/>
                  <a:pt x="7569088" y="653382"/>
                  <a:pt x="7611035" y="658518"/>
                </a:cubicBezTo>
                <a:cubicBezTo>
                  <a:pt x="7942188" y="699067"/>
                  <a:pt x="7843574" y="690315"/>
                  <a:pt x="8104094" y="703341"/>
                </a:cubicBezTo>
                <a:cubicBezTo>
                  <a:pt x="8247529" y="697365"/>
                  <a:pt x="8392321" y="705976"/>
                  <a:pt x="8534400" y="685412"/>
                </a:cubicBezTo>
                <a:cubicBezTo>
                  <a:pt x="8648172" y="668945"/>
                  <a:pt x="9202368" y="441501"/>
                  <a:pt x="9215718" y="434400"/>
                </a:cubicBezTo>
                <a:cubicBezTo>
                  <a:pt x="9356165" y="359694"/>
                  <a:pt x="9489357" y="269363"/>
                  <a:pt x="9637059" y="210282"/>
                </a:cubicBezTo>
                <a:cubicBezTo>
                  <a:pt x="9711765" y="180400"/>
                  <a:pt x="9788420" y="154992"/>
                  <a:pt x="9861176" y="120635"/>
                </a:cubicBezTo>
                <a:cubicBezTo>
                  <a:pt x="9896407" y="103998"/>
                  <a:pt x="9925310" y="76028"/>
                  <a:pt x="9959788" y="57882"/>
                </a:cubicBezTo>
                <a:cubicBezTo>
                  <a:pt x="9999309" y="37081"/>
                  <a:pt x="10069160" y="19513"/>
                  <a:pt x="10112188" y="13059"/>
                </a:cubicBezTo>
                <a:cubicBezTo>
                  <a:pt x="10144829" y="8163"/>
                  <a:pt x="10177929" y="7082"/>
                  <a:pt x="10210800" y="4094"/>
                </a:cubicBezTo>
                <a:cubicBezTo>
                  <a:pt x="10430950" y="16325"/>
                  <a:pt x="10387624" y="1772"/>
                  <a:pt x="10650071" y="93741"/>
                </a:cubicBezTo>
                <a:cubicBezTo>
                  <a:pt x="11120953" y="258751"/>
                  <a:pt x="11342710" y="334537"/>
                  <a:pt x="11734800" y="524047"/>
                </a:cubicBezTo>
                <a:cubicBezTo>
                  <a:pt x="12228432" y="762635"/>
                  <a:pt x="11730811" y="544667"/>
                  <a:pt x="12120282" y="703341"/>
                </a:cubicBezTo>
                <a:cubicBezTo>
                  <a:pt x="12214257" y="741627"/>
                  <a:pt x="12169944" y="739200"/>
                  <a:pt x="12218894" y="739200"/>
                </a:cubicBezTo>
              </a:path>
            </a:pathLst>
          </a:cu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7E2D876-F6DE-43B0-9D96-D6AFCE2DCA3B}"/>
              </a:ext>
            </a:extLst>
          </p:cNvPr>
          <p:cNvSpPr/>
          <p:nvPr/>
        </p:nvSpPr>
        <p:spPr>
          <a:xfrm>
            <a:off x="5334164" y="1752099"/>
            <a:ext cx="2075256" cy="2194729"/>
          </a:xfrm>
          <a:custGeom>
            <a:avLst/>
            <a:gdLst>
              <a:gd name="connsiteX0" fmla="*/ 0 w 2075256"/>
              <a:gd name="connsiteY0" fmla="*/ 1097365 h 2194729"/>
              <a:gd name="connsiteX1" fmla="*/ 1037628 w 2075256"/>
              <a:gd name="connsiteY1" fmla="*/ 0 h 2194729"/>
              <a:gd name="connsiteX2" fmla="*/ 2075256 w 2075256"/>
              <a:gd name="connsiteY2" fmla="*/ 1097365 h 2194729"/>
              <a:gd name="connsiteX3" fmla="*/ 1037628 w 2075256"/>
              <a:gd name="connsiteY3" fmla="*/ 2194730 h 2194729"/>
              <a:gd name="connsiteX4" fmla="*/ 0 w 2075256"/>
              <a:gd name="connsiteY4" fmla="*/ 1097365 h 219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256" h="2194729" fill="none" extrusionOk="0">
                <a:moveTo>
                  <a:pt x="0" y="1097365"/>
                </a:moveTo>
                <a:cubicBezTo>
                  <a:pt x="33208" y="522794"/>
                  <a:pt x="380502" y="-44987"/>
                  <a:pt x="1037628" y="0"/>
                </a:cubicBezTo>
                <a:cubicBezTo>
                  <a:pt x="1669404" y="105566"/>
                  <a:pt x="2060382" y="470474"/>
                  <a:pt x="2075256" y="1097365"/>
                </a:cubicBezTo>
                <a:cubicBezTo>
                  <a:pt x="1995581" y="1649881"/>
                  <a:pt x="1521456" y="2189599"/>
                  <a:pt x="1037628" y="2194730"/>
                </a:cubicBezTo>
                <a:cubicBezTo>
                  <a:pt x="457544" y="2328921"/>
                  <a:pt x="8373" y="1693032"/>
                  <a:pt x="0" y="1097365"/>
                </a:cubicBezTo>
                <a:close/>
              </a:path>
              <a:path w="2075256" h="2194729" stroke="0" extrusionOk="0">
                <a:moveTo>
                  <a:pt x="0" y="1097365"/>
                </a:moveTo>
                <a:cubicBezTo>
                  <a:pt x="16612" y="366349"/>
                  <a:pt x="548860" y="67905"/>
                  <a:pt x="1037628" y="0"/>
                </a:cubicBezTo>
                <a:cubicBezTo>
                  <a:pt x="1567918" y="-16174"/>
                  <a:pt x="2106827" y="380609"/>
                  <a:pt x="2075256" y="1097365"/>
                </a:cubicBezTo>
                <a:cubicBezTo>
                  <a:pt x="2111051" y="1679764"/>
                  <a:pt x="1580883" y="2270693"/>
                  <a:pt x="1037628" y="2194730"/>
                </a:cubicBezTo>
                <a:cubicBezTo>
                  <a:pt x="450382" y="2241299"/>
                  <a:pt x="33826" y="1673671"/>
                  <a:pt x="0" y="10973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BC2DDA-4851-4989-BA28-970F623BC5B1}"/>
              </a:ext>
            </a:extLst>
          </p:cNvPr>
          <p:cNvSpPr txBox="1"/>
          <p:nvPr/>
        </p:nvSpPr>
        <p:spPr>
          <a:xfrm>
            <a:off x="1046250" y="318339"/>
            <a:ext cx="96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개선방안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DF1BB-D716-4433-90AF-0E9E0C1B260A}"/>
              </a:ext>
            </a:extLst>
          </p:cNvPr>
          <p:cNvSpPr txBox="1"/>
          <p:nvPr/>
        </p:nvSpPr>
        <p:spPr>
          <a:xfrm>
            <a:off x="2012794" y="318339"/>
            <a:ext cx="1433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업무활용 방안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2E99D3-3E14-4D3D-8CA1-83A7A21EC263}"/>
              </a:ext>
            </a:extLst>
          </p:cNvPr>
          <p:cNvSpPr/>
          <p:nvPr/>
        </p:nvSpPr>
        <p:spPr>
          <a:xfrm>
            <a:off x="2319688" y="675778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6877F0-4D61-41C8-9846-C4552875F2CA}"/>
              </a:ext>
            </a:extLst>
          </p:cNvPr>
          <p:cNvSpPr txBox="1"/>
          <p:nvPr/>
        </p:nvSpPr>
        <p:spPr>
          <a:xfrm>
            <a:off x="827312" y="4385488"/>
            <a:ext cx="3825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자원순환가게 유가보상 기준을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서울시 특성에 맞게 가격을 조정하여 지급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이때 현금 이외에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지역화폐 선택을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가능하도록 하여 지역경제 활성화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62D5A-BDA2-44B0-8F76-6F3B4FAA9CF8}"/>
              </a:ext>
            </a:extLst>
          </p:cNvPr>
          <p:cNvSpPr txBox="1"/>
          <p:nvPr/>
        </p:nvSpPr>
        <p:spPr>
          <a:xfrm>
            <a:off x="5085758" y="4396754"/>
            <a:ext cx="3288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본 분석에서 제시한 최적입지 및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최적경로 선정 방법을 활용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서울시 여러 자치구에 확대 설치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궁극적으로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자원순환가게의 전국적 확대 가능성을 제시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코트라 볼드체" panose="02020603020101020101" pitchFamily="18" charset="-127"/>
              </a:rPr>
              <a:t>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코트라 볼드체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8147D-394A-4E96-9BC6-4F0E79CFCF51}"/>
              </a:ext>
            </a:extLst>
          </p:cNvPr>
          <p:cNvSpPr txBox="1"/>
          <p:nvPr/>
        </p:nvSpPr>
        <p:spPr>
          <a:xfrm>
            <a:off x="5049815" y="2199636"/>
            <a:ext cx="8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#2</a:t>
            </a:r>
            <a:endParaRPr lang="ko-KR" altLang="en-US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9EBE901-1503-482B-A039-D6CFCE359862}"/>
              </a:ext>
            </a:extLst>
          </p:cNvPr>
          <p:cNvSpPr/>
          <p:nvPr/>
        </p:nvSpPr>
        <p:spPr>
          <a:xfrm>
            <a:off x="1111661" y="1752099"/>
            <a:ext cx="2075256" cy="2194729"/>
          </a:xfrm>
          <a:custGeom>
            <a:avLst/>
            <a:gdLst>
              <a:gd name="connsiteX0" fmla="*/ 0 w 2075256"/>
              <a:gd name="connsiteY0" fmla="*/ 1097365 h 2194729"/>
              <a:gd name="connsiteX1" fmla="*/ 1037628 w 2075256"/>
              <a:gd name="connsiteY1" fmla="*/ 0 h 2194729"/>
              <a:gd name="connsiteX2" fmla="*/ 2075256 w 2075256"/>
              <a:gd name="connsiteY2" fmla="*/ 1097365 h 2194729"/>
              <a:gd name="connsiteX3" fmla="*/ 1037628 w 2075256"/>
              <a:gd name="connsiteY3" fmla="*/ 2194730 h 2194729"/>
              <a:gd name="connsiteX4" fmla="*/ 0 w 2075256"/>
              <a:gd name="connsiteY4" fmla="*/ 1097365 h 219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256" h="2194729" fill="none" extrusionOk="0">
                <a:moveTo>
                  <a:pt x="0" y="1097365"/>
                </a:moveTo>
                <a:cubicBezTo>
                  <a:pt x="33208" y="522794"/>
                  <a:pt x="380502" y="-44987"/>
                  <a:pt x="1037628" y="0"/>
                </a:cubicBezTo>
                <a:cubicBezTo>
                  <a:pt x="1669404" y="105566"/>
                  <a:pt x="2060382" y="470474"/>
                  <a:pt x="2075256" y="1097365"/>
                </a:cubicBezTo>
                <a:cubicBezTo>
                  <a:pt x="1995581" y="1649881"/>
                  <a:pt x="1521456" y="2189599"/>
                  <a:pt x="1037628" y="2194730"/>
                </a:cubicBezTo>
                <a:cubicBezTo>
                  <a:pt x="457544" y="2328921"/>
                  <a:pt x="8373" y="1693032"/>
                  <a:pt x="0" y="1097365"/>
                </a:cubicBezTo>
                <a:close/>
              </a:path>
              <a:path w="2075256" h="2194729" stroke="0" extrusionOk="0">
                <a:moveTo>
                  <a:pt x="0" y="1097365"/>
                </a:moveTo>
                <a:cubicBezTo>
                  <a:pt x="16612" y="366349"/>
                  <a:pt x="548860" y="67905"/>
                  <a:pt x="1037628" y="0"/>
                </a:cubicBezTo>
                <a:cubicBezTo>
                  <a:pt x="1567918" y="-16174"/>
                  <a:pt x="2106827" y="380609"/>
                  <a:pt x="2075256" y="1097365"/>
                </a:cubicBezTo>
                <a:cubicBezTo>
                  <a:pt x="2111051" y="1679764"/>
                  <a:pt x="1580883" y="2270693"/>
                  <a:pt x="1037628" y="2194730"/>
                </a:cubicBezTo>
                <a:cubicBezTo>
                  <a:pt x="450382" y="2241299"/>
                  <a:pt x="33826" y="1673671"/>
                  <a:pt x="0" y="109736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97595-97DA-4BEB-B699-57DB83CA1D07}"/>
              </a:ext>
            </a:extLst>
          </p:cNvPr>
          <p:cNvSpPr txBox="1"/>
          <p:nvPr/>
        </p:nvSpPr>
        <p:spPr>
          <a:xfrm>
            <a:off x="1396788" y="2319871"/>
            <a:ext cx="2138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지역경제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22B2F-686C-4933-B96F-E9EFCA7BD06F}"/>
              </a:ext>
            </a:extLst>
          </p:cNvPr>
          <p:cNvSpPr txBox="1"/>
          <p:nvPr/>
        </p:nvSpPr>
        <p:spPr>
          <a:xfrm>
            <a:off x="827312" y="2199636"/>
            <a:ext cx="8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#1</a:t>
            </a:r>
            <a:endParaRPr lang="ko-KR" altLang="en-US" sz="2800" dirty="0"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28" name="그림 27" descr="테이블, 커피테이블이(가) 표시된 사진&#10;&#10;자동 생성된 설명">
            <a:extLst>
              <a:ext uri="{FF2B5EF4-FFF2-40B4-BE49-F238E27FC236}">
                <a16:creationId xmlns:a16="http://schemas.microsoft.com/office/drawing/2014/main" id="{C34F9105-B32F-4399-8B5F-7953E3BFA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0" r="3970" b="26124"/>
          <a:stretch/>
        </p:blipFill>
        <p:spPr>
          <a:xfrm>
            <a:off x="1829904" y="2637705"/>
            <a:ext cx="2501668" cy="1410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6592BD-6407-471C-A534-557299BFD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82" y="2330312"/>
            <a:ext cx="3130405" cy="19250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BDF0DC-4BF7-4128-950D-63516C2A93AE}"/>
              </a:ext>
            </a:extLst>
          </p:cNvPr>
          <p:cNvSpPr txBox="1"/>
          <p:nvPr/>
        </p:nvSpPr>
        <p:spPr>
          <a:xfrm>
            <a:off x="5603772" y="2208419"/>
            <a:ext cx="2138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전국적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완도희망체 Bold" panose="02030803000000000000" pitchFamily="18" charset="-127"/>
              <a:ea typeface="완도희망체 Bold" panose="02030803000000000000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완도희망체 Bold" panose="02030803000000000000" pitchFamily="18" charset="-127"/>
                <a:ea typeface="완도희망체 Bold" panose="02030803000000000000" pitchFamily="18" charset="-127"/>
                <a:cs typeface="코트라 볼드체" panose="02020603020101020101" pitchFamily="18" charset="-127"/>
              </a:rPr>
              <a:t>확대가능성 제시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ABDA48-EF0F-4D04-9145-5EB088F140BB}"/>
              </a:ext>
            </a:extLst>
          </p:cNvPr>
          <p:cNvSpPr txBox="1"/>
          <p:nvPr/>
        </p:nvSpPr>
        <p:spPr>
          <a:xfrm>
            <a:off x="11736728" y="6487358"/>
            <a:ext cx="45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5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770B0A4-E5DB-4C86-846D-362B56CACB07}"/>
              </a:ext>
            </a:extLst>
          </p:cNvPr>
          <p:cNvSpPr/>
          <p:nvPr/>
        </p:nvSpPr>
        <p:spPr>
          <a:xfrm>
            <a:off x="516651" y="550462"/>
            <a:ext cx="5457429" cy="3594818"/>
          </a:xfrm>
          <a:prstGeom prst="rect">
            <a:avLst/>
          </a:prstGeom>
          <a:gradFill>
            <a:gsLst>
              <a:gs pos="0">
                <a:schemeClr val="tx1">
                  <a:alpha val="47000"/>
                </a:schemeClr>
              </a:gs>
              <a:gs pos="56000">
                <a:schemeClr val="tx1">
                  <a:alpha val="30000"/>
                </a:schemeClr>
              </a:gs>
              <a:gs pos="99000">
                <a:schemeClr val="tx1">
                  <a:alpha val="5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8E1FD-1F30-4CAC-A932-B9857B1D473F}"/>
              </a:ext>
            </a:extLst>
          </p:cNvPr>
          <p:cNvSpPr txBox="1"/>
          <p:nvPr/>
        </p:nvSpPr>
        <p:spPr>
          <a:xfrm>
            <a:off x="741417" y="891128"/>
            <a:ext cx="3614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ThankYou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0534-F1EC-45EF-BFE7-CDDE12D039C6}"/>
              </a:ext>
            </a:extLst>
          </p:cNvPr>
          <p:cNvSpPr txBox="1"/>
          <p:nvPr/>
        </p:nvSpPr>
        <p:spPr>
          <a:xfrm>
            <a:off x="394769" y="3335383"/>
            <a:ext cx="545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공공빅데이터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프로젝트 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39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김민지 김민기 김한규 </a:t>
            </a:r>
            <a:r>
              <a:rPr lang="ko-KR" altLang="en-US" sz="18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김지오</a:t>
            </a:r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전종미</a:t>
            </a:r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신준혁</a:t>
            </a:r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코트라 볼드체" panose="02020603020101020101" pitchFamily="18" charset="-127"/>
              </a:rPr>
              <a:t>한상현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65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id="{0A2A4F6B-D295-47FE-81E1-5153EC65083B}"/>
              </a:ext>
            </a:extLst>
          </p:cNvPr>
          <p:cNvSpPr/>
          <p:nvPr/>
        </p:nvSpPr>
        <p:spPr>
          <a:xfrm>
            <a:off x="6630806" y="3216957"/>
            <a:ext cx="3101756" cy="3101756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F9468939-2F47-41A1-BF5D-7C3A99ECBA0A}"/>
              </a:ext>
            </a:extLst>
          </p:cNvPr>
          <p:cNvSpPr/>
          <p:nvPr/>
        </p:nvSpPr>
        <p:spPr>
          <a:xfrm>
            <a:off x="935504" y="4109878"/>
            <a:ext cx="1410070" cy="1410070"/>
          </a:xfrm>
          <a:prstGeom prst="flowChartConnector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3F69D4-A777-4AF9-96C0-990C626415AE}"/>
              </a:ext>
            </a:extLst>
          </p:cNvPr>
          <p:cNvSpPr txBox="1"/>
          <p:nvPr/>
        </p:nvSpPr>
        <p:spPr>
          <a:xfrm>
            <a:off x="3447697" y="1168752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영향으로 재활용 폐기물 급증 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F4326-C64B-4F10-9093-EE0077ECBA95}"/>
              </a:ext>
            </a:extLst>
          </p:cNvPr>
          <p:cNvSpPr txBox="1"/>
          <p:nvPr/>
        </p:nvSpPr>
        <p:spPr>
          <a:xfrm>
            <a:off x="2172770" y="1630417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배달문화의 확산</a:t>
            </a:r>
            <a:r>
              <a:rPr lang="en-US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택배 물동량 증가 등의 요인으로 품목별 재활용 </a:t>
            </a:r>
            <a:r>
              <a:rPr lang="ko-KR" altLang="en-US" sz="180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폐기물 증가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4DCD9E-87BF-46B5-B532-BA040C46CEE9}"/>
              </a:ext>
            </a:extLst>
          </p:cNvPr>
          <p:cNvSpPr txBox="1"/>
          <p:nvPr/>
        </p:nvSpPr>
        <p:spPr>
          <a:xfrm>
            <a:off x="1311137" y="2331894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택배시장 물동량 추이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E1FE99-3180-46D4-BB06-FF5DBB58450B}"/>
              </a:ext>
            </a:extLst>
          </p:cNvPr>
          <p:cNvSpPr txBox="1"/>
          <p:nvPr/>
        </p:nvSpPr>
        <p:spPr>
          <a:xfrm>
            <a:off x="1363569" y="2620537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국가물류통합정보센터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6624C4-4864-4AD6-BA1C-A085C5AC84CA}"/>
              </a:ext>
            </a:extLst>
          </p:cNvPr>
          <p:cNvSpPr txBox="1"/>
          <p:nvPr/>
        </p:nvSpPr>
        <p:spPr>
          <a:xfrm>
            <a:off x="7051537" y="233189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&lt;2020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온라인쇼핑동향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B8A248-06BF-4A61-BA33-28D26E62B583}"/>
              </a:ext>
            </a:extLst>
          </p:cNvPr>
          <p:cNvSpPr txBox="1"/>
          <p:nvPr/>
        </p:nvSpPr>
        <p:spPr>
          <a:xfrm>
            <a:off x="7103969" y="262053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통계청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2CEF60FA-861C-4C6D-9232-5E95890CD1AB}"/>
              </a:ext>
            </a:extLst>
          </p:cNvPr>
          <p:cNvSpPr/>
          <p:nvPr/>
        </p:nvSpPr>
        <p:spPr>
          <a:xfrm>
            <a:off x="1878755" y="3903559"/>
            <a:ext cx="1700107" cy="17001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F27FAB41-384D-4556-A448-E07FCCDC01F0}"/>
              </a:ext>
            </a:extLst>
          </p:cNvPr>
          <p:cNvSpPr/>
          <p:nvPr/>
        </p:nvSpPr>
        <p:spPr>
          <a:xfrm>
            <a:off x="3054517" y="3730065"/>
            <a:ext cx="2015808" cy="201580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78EB63-E1F3-4D45-BC2E-ABE2C7B87785}"/>
              </a:ext>
            </a:extLst>
          </p:cNvPr>
          <p:cNvSpPr txBox="1"/>
          <p:nvPr/>
        </p:nvSpPr>
        <p:spPr>
          <a:xfrm>
            <a:off x="1878755" y="4604298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278,980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3E30C4-B379-4237-8C51-9CE5DBC1C3DF}"/>
              </a:ext>
            </a:extLst>
          </p:cNvPr>
          <p:cNvSpPr txBox="1"/>
          <p:nvPr/>
        </p:nvSpPr>
        <p:spPr>
          <a:xfrm>
            <a:off x="3093517" y="4542742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337,370</a:t>
            </a:r>
          </a:p>
          <a:p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A8AA51E-35CA-4E99-91DF-F8624A59DA61}"/>
              </a:ext>
            </a:extLst>
          </p:cNvPr>
          <p:cNvSpPr txBox="1"/>
          <p:nvPr/>
        </p:nvSpPr>
        <p:spPr>
          <a:xfrm>
            <a:off x="935504" y="461968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254,278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3C00A8-CDE5-45EC-B9CC-F30A97EE286C}"/>
              </a:ext>
            </a:extLst>
          </p:cNvPr>
          <p:cNvSpPr txBox="1"/>
          <p:nvPr/>
        </p:nvSpPr>
        <p:spPr>
          <a:xfrm>
            <a:off x="1219275" y="3967671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E7AB85-0CD2-4B9D-B55B-15EAE2CBB82E}"/>
              </a:ext>
            </a:extLst>
          </p:cNvPr>
          <p:cNvSpPr txBox="1"/>
          <p:nvPr/>
        </p:nvSpPr>
        <p:spPr>
          <a:xfrm>
            <a:off x="2341119" y="3778737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ED32530-F01F-4292-89B0-BE1FB04785F6}"/>
              </a:ext>
            </a:extLst>
          </p:cNvPr>
          <p:cNvSpPr txBox="1"/>
          <p:nvPr/>
        </p:nvSpPr>
        <p:spPr>
          <a:xfrm>
            <a:off x="3722424" y="3552951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3DDC38A-F90A-4E0C-9514-30656D82ACC4}"/>
              </a:ext>
            </a:extLst>
          </p:cNvPr>
          <p:cNvSpPr txBox="1"/>
          <p:nvPr/>
        </p:nvSpPr>
        <p:spPr>
          <a:xfrm>
            <a:off x="4294909" y="5802636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 박스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6D3F12-93F3-4B9E-BF4F-79212493DEB2}"/>
              </a:ext>
            </a:extLst>
          </p:cNvPr>
          <p:cNvSpPr txBox="1"/>
          <p:nvPr/>
        </p:nvSpPr>
        <p:spPr>
          <a:xfrm>
            <a:off x="3917022" y="3022900"/>
            <a:ext cx="193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2019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년도 대비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21%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26FEEFD1-AF09-4C67-828C-D4DF9EAD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3" t="3251" r="23958" b="32322"/>
          <a:stretch/>
        </p:blipFill>
        <p:spPr>
          <a:xfrm>
            <a:off x="7275025" y="4738276"/>
            <a:ext cx="1813318" cy="123682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6C400B0-6FB1-4B52-BFF7-D1125799BEAE}"/>
              </a:ext>
            </a:extLst>
          </p:cNvPr>
          <p:cNvSpPr txBox="1"/>
          <p:nvPr/>
        </p:nvSpPr>
        <p:spPr>
          <a:xfrm>
            <a:off x="8707470" y="4892710"/>
            <a:ext cx="2999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전년 동월대비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7,587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억원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83%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63D0260-1B9D-4A0B-8E1B-C34915A2F852}"/>
              </a:ext>
            </a:extLst>
          </p:cNvPr>
          <p:cNvSpPr txBox="1"/>
          <p:nvPr/>
        </p:nvSpPr>
        <p:spPr>
          <a:xfrm>
            <a:off x="6854122" y="4337859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6,730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억원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(11.6%)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A17786-969B-4498-BE0B-437888D769A7}"/>
              </a:ext>
            </a:extLst>
          </p:cNvPr>
          <p:cNvSpPr txBox="1"/>
          <p:nvPr/>
        </p:nvSpPr>
        <p:spPr>
          <a:xfrm>
            <a:off x="6842214" y="3990205"/>
            <a:ext cx="267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음식서비스 거래액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90F74B-BAF1-48B6-971B-255AF70B50A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5A363C7-5714-46C5-8164-16867BC587B8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C61735-500C-4CF1-AA71-2E760F647B3A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6517137-3998-4305-B119-8C0A149805FB}"/>
              </a:ext>
            </a:extLst>
          </p:cNvPr>
          <p:cNvSpPr/>
          <p:nvPr/>
        </p:nvSpPr>
        <p:spPr>
          <a:xfrm>
            <a:off x="1118704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321C05-F90F-46C6-A276-FC8FD3AB26F8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E78E66-4EB4-4B39-9B3F-233054591F7A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A8E958-2736-4D0E-A795-29F47D93FD6A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EFEEA-390D-44DD-A525-B1AA57E19F6A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8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6C1FF6-9DE5-4368-875C-F6192A47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9" t="53156" r="17253" b="3829"/>
          <a:stretch/>
        </p:blipFill>
        <p:spPr>
          <a:xfrm>
            <a:off x="2502157" y="1892982"/>
            <a:ext cx="3018049" cy="45770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C42D05-AC15-47A9-8A3F-A8CC79CA3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6" t="75906" r="3200" b="1225"/>
          <a:stretch/>
        </p:blipFill>
        <p:spPr>
          <a:xfrm>
            <a:off x="832591" y="4244855"/>
            <a:ext cx="1889760" cy="243332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3F69D4-A777-4AF9-96C0-990C626415AE}"/>
              </a:ext>
            </a:extLst>
          </p:cNvPr>
          <p:cNvSpPr txBox="1"/>
          <p:nvPr/>
        </p:nvSpPr>
        <p:spPr>
          <a:xfrm>
            <a:off x="3154686" y="1260491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재활용 폐기물 재활용률 개선이 필요한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﻿「서울시」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99C0C-8736-4774-A3CE-32DBEDC100DA}"/>
              </a:ext>
            </a:extLst>
          </p:cNvPr>
          <p:cNvSpPr txBox="1"/>
          <p:nvPr/>
        </p:nvSpPr>
        <p:spPr>
          <a:xfrm>
            <a:off x="5520206" y="2516659"/>
            <a:ext cx="4414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면적대비 재활용 폐기물 배출량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DFA0C-9395-4F80-9ACC-ACE36CB27302}"/>
              </a:ext>
            </a:extLst>
          </p:cNvPr>
          <p:cNvSpPr txBox="1"/>
          <p:nvPr/>
        </p:nvSpPr>
        <p:spPr>
          <a:xfrm>
            <a:off x="5585542" y="2916769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자원순환정보시스템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FF9E9E-D17A-4474-A808-DE31EC0CA919}"/>
              </a:ext>
            </a:extLst>
          </p:cNvPr>
          <p:cNvSpPr txBox="1"/>
          <p:nvPr/>
        </p:nvSpPr>
        <p:spPr>
          <a:xfrm>
            <a:off x="5585542" y="3477071"/>
            <a:ext cx="594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전국 각 지역의 면적 대비 재활용 폐기물 배출량을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시각화하여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나타냈을 때 서울이 가장 밀도가 높게 결과가 도출됨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56E7D-0475-4805-8BBA-C79FF8E733B4}"/>
                  </a:ext>
                </a:extLst>
              </p:cNvPr>
              <p:cNvSpPr txBox="1"/>
              <p:nvPr/>
            </p:nvSpPr>
            <p:spPr>
              <a:xfrm>
                <a:off x="5520206" y="4125188"/>
                <a:ext cx="59476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서울특별시의 면적은 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605.23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재활용 폐기물 일일 배출량은</a:t>
                </a:r>
                <a:endPara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3208.6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톤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면적당 배출량 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5.3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으로 가장 높은 수치를 보임</a:t>
                </a:r>
                <a:endPara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56E7D-0475-4805-8BBA-C79FF8E73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206" y="4125188"/>
                <a:ext cx="5947691" cy="584775"/>
              </a:xfrm>
              <a:prstGeom prst="rect">
                <a:avLst/>
              </a:prstGeom>
              <a:blipFill>
                <a:blip r:embed="rId3"/>
                <a:stretch>
                  <a:fillRect l="-615" t="-2083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026640A-EBF3-4C98-AAD1-86AD124F6A82}"/>
              </a:ext>
            </a:extLst>
          </p:cNvPr>
          <p:cNvSpPr txBox="1"/>
          <p:nvPr/>
        </p:nvSpPr>
        <p:spPr>
          <a:xfrm>
            <a:off x="5585541" y="4843457"/>
            <a:ext cx="619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재활용 폐기물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선별과 정제 과정을 거쳐 재활용할 수 있는 폐기물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0322B6-7885-4BDB-B5DC-CD8109A111F4}"/>
              </a:ext>
            </a:extLst>
          </p:cNvPr>
          <p:cNvSpPr/>
          <p:nvPr/>
        </p:nvSpPr>
        <p:spPr>
          <a:xfrm>
            <a:off x="2294449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24B737-49EA-413B-8672-61DBB19B73B9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FF3692C-7EF3-4F1A-B4D1-704B6460E5C5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25DD9-9C94-4696-82C4-6E4AD43C1C17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02C606B-D235-4EB4-A2BE-BB128B805E2C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726F40-5D95-4C20-80FD-4C587EA3179E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CD11C0-C37C-4A83-A128-936E6956EEE6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C0B80C-793D-41C3-A028-9E1058F95291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59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2C564-CBD0-4E6A-8CF7-DA11A52B92A8}"/>
              </a:ext>
            </a:extLst>
          </p:cNvPr>
          <p:cNvSpPr txBox="1"/>
          <p:nvPr/>
        </p:nvSpPr>
        <p:spPr>
          <a:xfrm>
            <a:off x="3154686" y="1260491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재활용 폐기물 재활용률 개선이 필요한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﻿「서울시」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F3AA12-3CE8-4561-BEEA-1D23E0232037}"/>
              </a:ext>
            </a:extLst>
          </p:cNvPr>
          <p:cNvSpPr txBox="1"/>
          <p:nvPr/>
        </p:nvSpPr>
        <p:spPr>
          <a:xfrm>
            <a:off x="663832" y="2072215"/>
            <a:ext cx="4033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수도권 쓰레기 매립지 종료선언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D6EA78-D377-4660-80B7-E68AF893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588844"/>
            <a:ext cx="6122637" cy="2877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0C3857-93CC-48DD-8EDC-CF048E32E478}"/>
              </a:ext>
            </a:extLst>
          </p:cNvPr>
          <p:cNvSpPr txBox="1"/>
          <p:nvPr/>
        </p:nvSpPr>
        <p:spPr>
          <a:xfrm>
            <a:off x="6824992" y="2791754"/>
            <a:ext cx="4889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경기권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쓰레기가 모이는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인천의 수도권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매립지가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2025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종료 예정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이며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대체 매립지 공모 중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D62A0-912A-4B5C-BDF7-479821987CDB}"/>
              </a:ext>
            </a:extLst>
          </p:cNvPr>
          <p:cNvSpPr txBox="1"/>
          <p:nvPr/>
        </p:nvSpPr>
        <p:spPr>
          <a:xfrm>
            <a:off x="6824992" y="3920512"/>
            <a:ext cx="5169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재활용 폐기물은 올바르게 분리배출 되지 않으면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쓰레기 취급되어 매립되거나 소각됨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매립지 공모에 지원하는 지자체가 없는 실정에서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재활용 폐기물이 올바르게 분리 배출되어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소각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just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매립되는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일이 없도록 재활용률 개선이 필요해짐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55978E-8CDD-44B2-B692-ACEDC5BF0A67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B304CEC-2B8E-4695-B64B-72C5E1AC9FC5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75C851-5CF0-4E9C-B899-CC8291532E80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F65F91-A763-4B2C-AB0A-60875486ED81}"/>
              </a:ext>
            </a:extLst>
          </p:cNvPr>
          <p:cNvSpPr/>
          <p:nvPr/>
        </p:nvSpPr>
        <p:spPr>
          <a:xfrm>
            <a:off x="2294449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CA63C8-8BE9-40C8-BB23-F998266409F3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591939-78D8-4A28-8756-BC72322CF5F5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ED3FF-A1D9-4A92-B65B-BECD76315937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B3D6E-0F79-4E8E-8C50-40D4F303D3B8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33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2C564-CBD0-4E6A-8CF7-DA11A52B92A8}"/>
              </a:ext>
            </a:extLst>
          </p:cNvPr>
          <p:cNvSpPr txBox="1"/>
          <p:nvPr/>
        </p:nvSpPr>
        <p:spPr>
          <a:xfrm>
            <a:off x="3154686" y="1260491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재활용 폐기물 재활용률 개선이 필요한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﻿「서울시」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F3AA12-3CE8-4561-BEEA-1D23E0232037}"/>
              </a:ext>
            </a:extLst>
          </p:cNvPr>
          <p:cNvSpPr txBox="1"/>
          <p:nvPr/>
        </p:nvSpPr>
        <p:spPr>
          <a:xfrm>
            <a:off x="663832" y="2072215"/>
            <a:ext cx="516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재활용 처리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집하장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처리용량 초과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C3857-93CC-48DD-8EDC-CF048E32E478}"/>
              </a:ext>
            </a:extLst>
          </p:cNvPr>
          <p:cNvSpPr txBox="1"/>
          <p:nvPr/>
        </p:nvSpPr>
        <p:spPr>
          <a:xfrm>
            <a:off x="359996" y="5422976"/>
            <a:ext cx="601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25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자치구 중 동대문구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성북구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은평구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영등포구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관악구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강서구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동작구는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재활용폐기물 일평균 수용량이 처리용량을 초과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하는 것으로 나타나고 있음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E3C6A0-A05F-455E-84EC-0CB85AC3E6A5}"/>
              </a:ext>
            </a:extLst>
          </p:cNvPr>
          <p:cNvSpPr/>
          <p:nvPr/>
        </p:nvSpPr>
        <p:spPr>
          <a:xfrm rot="21026776">
            <a:off x="8036248" y="2948054"/>
            <a:ext cx="3234275" cy="45937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2D41DF-5A32-47F4-9C20-33AE80702695}"/>
              </a:ext>
            </a:extLst>
          </p:cNvPr>
          <p:cNvSpPr/>
          <p:nvPr/>
        </p:nvSpPr>
        <p:spPr>
          <a:xfrm rot="21236197">
            <a:off x="8173929" y="3142912"/>
            <a:ext cx="3234275" cy="45937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25C7A7-8DA9-496B-B5CD-095ECCD0B346}"/>
              </a:ext>
            </a:extLst>
          </p:cNvPr>
          <p:cNvSpPr txBox="1"/>
          <p:nvPr/>
        </p:nvSpPr>
        <p:spPr>
          <a:xfrm rot="21256227">
            <a:off x="8268412" y="4339615"/>
            <a:ext cx="30025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은평구청에 따르면 작년 이 </a:t>
            </a:r>
            <a:r>
              <a:rPr lang="ko-KR" altLang="en-US" sz="1400" b="0" i="0" u="sng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선별장에 들어온 재활용품 중 돈을 받고 판 쓰레기는 </a:t>
            </a:r>
            <a:r>
              <a:rPr lang="en-US" altLang="ko-KR" sz="1400" b="0" i="0" u="sng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24%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우리가 집 앞에 내놓는 생활 폐기물 중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'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'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는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분의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불과하다는 뜻이다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나머지는 돈을 주고 고형 폐기물 연료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(SRF)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바꿔 쓰거나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(67%),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그대로 소각했다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(9%)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1A8B7-A3D8-4AF7-A95D-D1398CE1F80B}"/>
              </a:ext>
            </a:extLst>
          </p:cNvPr>
          <p:cNvSpPr txBox="1"/>
          <p:nvPr/>
        </p:nvSpPr>
        <p:spPr>
          <a:xfrm rot="21268684">
            <a:off x="8092400" y="3572863"/>
            <a:ext cx="309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선별장에 도착하는 폐기물</a:t>
            </a:r>
            <a:endParaRPr lang="en-US" altLang="ko-KR" sz="1600" b="0" i="0" dirty="0">
              <a:solidFill>
                <a:srgbClr val="222222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 가능한 쓰레기 비율 낮아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31475B-29FB-4FCC-B052-B5F368DEE6A6}"/>
              </a:ext>
            </a:extLst>
          </p:cNvPr>
          <p:cNvSpPr txBox="1"/>
          <p:nvPr/>
        </p:nvSpPr>
        <p:spPr>
          <a:xfrm rot="21256227">
            <a:off x="8453856" y="6041893"/>
            <a:ext cx="2909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222222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0D5DFAF-6EC9-45FA-9D5E-DED5D1664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303025"/>
              </p:ext>
            </p:extLst>
          </p:nvPr>
        </p:nvGraphicFramePr>
        <p:xfrm>
          <a:off x="359996" y="2889561"/>
          <a:ext cx="5929046" cy="229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1124">
                  <a:extLst>
                    <a:ext uri="{9D8B030D-6E8A-4147-A177-3AD203B41FA5}">
                      <a16:colId xmlns:a16="http://schemas.microsoft.com/office/drawing/2014/main" val="1183309234"/>
                    </a:ext>
                  </a:extLst>
                </a:gridCol>
                <a:gridCol w="1065589">
                  <a:extLst>
                    <a:ext uri="{9D8B030D-6E8A-4147-A177-3AD203B41FA5}">
                      <a16:colId xmlns:a16="http://schemas.microsoft.com/office/drawing/2014/main" val="3869332234"/>
                    </a:ext>
                  </a:extLst>
                </a:gridCol>
                <a:gridCol w="877513">
                  <a:extLst>
                    <a:ext uri="{9D8B030D-6E8A-4147-A177-3AD203B41FA5}">
                      <a16:colId xmlns:a16="http://schemas.microsoft.com/office/drawing/2014/main" val="2432791904"/>
                    </a:ext>
                  </a:extLst>
                </a:gridCol>
                <a:gridCol w="974742">
                  <a:extLst>
                    <a:ext uri="{9D8B030D-6E8A-4147-A177-3AD203B41FA5}">
                      <a16:colId xmlns:a16="http://schemas.microsoft.com/office/drawing/2014/main" val="354311655"/>
                    </a:ext>
                  </a:extLst>
                </a:gridCol>
                <a:gridCol w="1055336">
                  <a:extLst>
                    <a:ext uri="{9D8B030D-6E8A-4147-A177-3AD203B41FA5}">
                      <a16:colId xmlns:a16="http://schemas.microsoft.com/office/drawing/2014/main" val="2524825999"/>
                    </a:ext>
                  </a:extLst>
                </a:gridCol>
                <a:gridCol w="974742">
                  <a:extLst>
                    <a:ext uri="{9D8B030D-6E8A-4147-A177-3AD203B41FA5}">
                      <a16:colId xmlns:a16="http://schemas.microsoft.com/office/drawing/2014/main" val="2208197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동대문구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성북구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은평구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영등포구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아리따-돋움(TTF)-Light" panose="02020603020101020101" pitchFamily="18" charset="-127"/>
                          <a:ea typeface="아리따-돋움(TTF)-Light" panose="02020603020101020101" pitchFamily="18" charset="-127"/>
                        </a:rPr>
                        <a:t>관악구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15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처리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용량</a:t>
                      </a:r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(A)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20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32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30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28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60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67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일평균 </a:t>
                      </a:r>
                      <a:r>
                        <a:rPr lang="ko-KR" altLang="en-US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수용량</a:t>
                      </a:r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(B)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35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36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46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34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80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B/A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175%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113%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153%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121%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133%</a:t>
                      </a:r>
                      <a:endParaRPr lang="ko-KR" altLang="en-US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1623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0766523-CBD8-4D38-9416-C2B29262B50F}"/>
              </a:ext>
            </a:extLst>
          </p:cNvPr>
          <p:cNvSpPr txBox="1"/>
          <p:nvPr/>
        </p:nvSpPr>
        <p:spPr>
          <a:xfrm>
            <a:off x="861099" y="2432033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이명수 의원실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E2D9C-185F-471C-924E-99DE449B477C}"/>
              </a:ext>
            </a:extLst>
          </p:cNvPr>
          <p:cNvSpPr txBox="1"/>
          <p:nvPr/>
        </p:nvSpPr>
        <p:spPr>
          <a:xfrm>
            <a:off x="6908513" y="2253982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조선일보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코로나로 쓰레기 늘자 재활용단가 하락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…”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DF31B4-8AD1-416B-BB00-62E678EFE85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C1115B1-AD0C-419C-BDCA-9B12573B3E63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2B37F1-46DE-4B6D-89BB-5E1416FFC30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50CB8A-60F4-4FF9-9578-1EE0630E0912}"/>
              </a:ext>
            </a:extLst>
          </p:cNvPr>
          <p:cNvSpPr/>
          <p:nvPr/>
        </p:nvSpPr>
        <p:spPr>
          <a:xfrm>
            <a:off x="2294449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0270BE-EB12-474B-93AD-7C11FA1487D2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B3DBC-5F1C-4DFD-92F9-1415A24CD9EF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F327DA-8D82-4EFC-88DE-310274E26976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CA0D3-E8C8-42E8-9AED-FE19104F819E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77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9290B0C-AD23-4EC6-8678-18C6CCA3B71B}"/>
              </a:ext>
            </a:extLst>
          </p:cNvPr>
          <p:cNvSpPr/>
          <p:nvPr/>
        </p:nvSpPr>
        <p:spPr>
          <a:xfrm>
            <a:off x="7020560" y="4226560"/>
            <a:ext cx="4378960" cy="193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C8F03-5748-4C4D-ACD5-1CA1649FE0A0}"/>
              </a:ext>
            </a:extLst>
          </p:cNvPr>
          <p:cNvSpPr/>
          <p:nvPr/>
        </p:nvSpPr>
        <p:spPr>
          <a:xfrm>
            <a:off x="6278880" y="4515733"/>
            <a:ext cx="3535680" cy="193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CB777-3855-4900-974C-9CC8B09EECBA}"/>
              </a:ext>
            </a:extLst>
          </p:cNvPr>
          <p:cNvSpPr txBox="1"/>
          <p:nvPr/>
        </p:nvSpPr>
        <p:spPr>
          <a:xfrm>
            <a:off x="3280188" y="1168752"/>
            <a:ext cx="559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재활용률 개선의 단추가 되어 줄 자원순환가게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13A5ED-FB1A-42CB-BED9-DFB48FF32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4" y="2562075"/>
            <a:ext cx="5559419" cy="3127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48FF2D-1199-425F-9BB4-642250FBEF56}"/>
              </a:ext>
            </a:extLst>
          </p:cNvPr>
          <p:cNvSpPr txBox="1"/>
          <p:nvPr/>
        </p:nvSpPr>
        <p:spPr>
          <a:xfrm>
            <a:off x="1978014" y="1630417"/>
            <a:ext cx="817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깨끗이 비우고 헹군 양질의 재활용 폐기물을 가져오면 유가보상을 해주는 서비스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E6A79-72E6-42CF-BE6F-A510F8CDF501}"/>
              </a:ext>
            </a:extLst>
          </p:cNvPr>
          <p:cNvSpPr txBox="1"/>
          <p:nvPr/>
        </p:nvSpPr>
        <p:spPr>
          <a:xfrm>
            <a:off x="6194092" y="2613586"/>
            <a:ext cx="555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양질의 재활용 폐기물을 수거함으로써 실질 재활용률을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극대화하여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소각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매립의 최소화 및 폐기물 처리비용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예산 절감 효과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를 거둘 수 있음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50020-40E9-40E3-A025-F08E3908D982}"/>
              </a:ext>
            </a:extLst>
          </p:cNvPr>
          <p:cNvSpPr txBox="1"/>
          <p:nvPr/>
        </p:nvSpPr>
        <p:spPr>
          <a:xfrm>
            <a:off x="6194092" y="3612723"/>
            <a:ext cx="583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2019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년 성남시 자원순환가게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re100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을 시작으로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전국적인 확대를 꾀하고 있음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 지난해 성남시는 재활용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가능한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양질의 재활용 폐기물 총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40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톤을 수거했으며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유가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보상액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69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6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천원을 지급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Times New Roman" panose="02020603050405020304" pitchFamily="18" charset="0"/>
              </a:rPr>
              <a:t>했음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25EFB-57DE-43FB-A685-A05E9ED809CE}"/>
              </a:ext>
            </a:extLst>
          </p:cNvPr>
          <p:cNvSpPr txBox="1"/>
          <p:nvPr/>
        </p:nvSpPr>
        <p:spPr>
          <a:xfrm>
            <a:off x="9397030" y="4815255"/>
            <a:ext cx="2452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 |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성남시 자원순환과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5990B09-2D0D-4D24-AEFC-3BBB3A3F8157}"/>
              </a:ext>
            </a:extLst>
          </p:cNvPr>
          <p:cNvSpPr/>
          <p:nvPr/>
        </p:nvSpPr>
        <p:spPr>
          <a:xfrm>
            <a:off x="3576384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0E9007-EBA1-48F9-848A-054E171BF177}"/>
              </a:ext>
            </a:extLst>
          </p:cNvPr>
          <p:cNvSpPr txBox="1"/>
          <p:nvPr/>
        </p:nvSpPr>
        <p:spPr>
          <a:xfrm>
            <a:off x="998538" y="326768"/>
            <a:ext cx="1060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문제 제시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50B2E6-3CEB-4426-928F-303A1101BC49}"/>
              </a:ext>
            </a:extLst>
          </p:cNvPr>
          <p:cNvSpPr txBox="1"/>
          <p:nvPr/>
        </p:nvSpPr>
        <p:spPr>
          <a:xfrm>
            <a:off x="2042976" y="326768"/>
            <a:ext cx="132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왜 서울시인가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11DE6-21DB-4D03-B7BF-BF95204979C8}"/>
              </a:ext>
            </a:extLst>
          </p:cNvPr>
          <p:cNvSpPr txBox="1"/>
          <p:nvPr/>
        </p:nvSpPr>
        <p:spPr>
          <a:xfrm>
            <a:off x="3314182" y="326768"/>
            <a:ext cx="1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자원순환가게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1058A4-6855-43F0-8FE8-57C89051F486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50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15C36A-FDFF-4633-BCD5-47C97595F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73449"/>
              </p:ext>
            </p:extLst>
          </p:nvPr>
        </p:nvGraphicFramePr>
        <p:xfrm>
          <a:off x="810784" y="1300198"/>
          <a:ext cx="6417884" cy="5307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4694">
                  <a:extLst>
                    <a:ext uri="{9D8B030D-6E8A-4147-A177-3AD203B41FA5}">
                      <a16:colId xmlns:a16="http://schemas.microsoft.com/office/drawing/2014/main" val="2078149580"/>
                    </a:ext>
                  </a:extLst>
                </a:gridCol>
                <a:gridCol w="2608728">
                  <a:extLst>
                    <a:ext uri="{9D8B030D-6E8A-4147-A177-3AD203B41FA5}">
                      <a16:colId xmlns:a16="http://schemas.microsoft.com/office/drawing/2014/main" val="4155809406"/>
                    </a:ext>
                  </a:extLst>
                </a:gridCol>
                <a:gridCol w="1355275">
                  <a:extLst>
                    <a:ext uri="{9D8B030D-6E8A-4147-A177-3AD203B41FA5}">
                      <a16:colId xmlns:a16="http://schemas.microsoft.com/office/drawing/2014/main" val="310559310"/>
                    </a:ext>
                  </a:extLst>
                </a:gridCol>
                <a:gridCol w="1579187">
                  <a:extLst>
                    <a:ext uri="{9D8B030D-6E8A-4147-A177-3AD203B41FA5}">
                      <a16:colId xmlns:a16="http://schemas.microsoft.com/office/drawing/2014/main" val="1017467679"/>
                    </a:ext>
                  </a:extLst>
                </a:gridCol>
              </a:tblGrid>
              <a:tr h="340402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활용 데이터</a:t>
                      </a:r>
                      <a:endParaRPr lang="ko-KR" sz="18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형식</a:t>
                      </a:r>
                      <a:endParaRPr lang="ko-KR" sz="18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600" b="1" spc="-5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생성주기</a:t>
                      </a: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644351"/>
                  </a:ext>
                </a:extLst>
              </a:tr>
              <a:tr h="496747"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</a:t>
                      </a:r>
                    </a:p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특성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구별 생활폐기물 배출량 및 재활용률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3915387263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서울시 주민등록인구 </a:t>
                      </a:r>
                      <a:b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sz="1200" kern="16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en-US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 </a:t>
                      </a:r>
                      <a:r>
                        <a:rPr lang="ko-KR" sz="1200" kern="16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통계 </a:t>
                      </a:r>
                      <a:endParaRPr lang="ko-KR" sz="1200" b="1" kern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분기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585146888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서울시 가구원수별 가구수 </a:t>
                      </a:r>
                      <a:b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</a:br>
                      <a: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sz="1200" kern="1600" spc="-4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en-US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 </a:t>
                      </a:r>
                      <a:r>
                        <a:rPr lang="ko-KR" sz="1200" kern="1600" spc="-4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통계 </a:t>
                      </a:r>
                      <a:endParaRPr lang="ko-KR" sz="1200" b="1" kern="16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89340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동별</a:t>
                      </a: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소득분위</a:t>
                      </a:r>
                      <a:r>
                        <a:rPr lang="en-US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가구수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분기</a:t>
                      </a:r>
                      <a:endParaRPr lang="ko-KR" sz="14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4011956305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서울특별시 자치구별 주거인구</a:t>
                      </a:r>
                      <a:endParaRPr lang="ko-KR" sz="14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 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58788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기초생활수급자 가구수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txt</a:t>
                      </a: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1945496337"/>
                  </a:ext>
                </a:extLst>
              </a:tr>
              <a:tr h="496747">
                <a:tc rowSpan="3"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서울시</a:t>
                      </a:r>
                    </a:p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지형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연속수치지형도 행정경계</a:t>
                      </a:r>
                      <a:endParaRPr lang="ko-KR" sz="12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shp</a:t>
                      </a: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4265618011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구별 건물정보 및 위치</a:t>
                      </a:r>
                      <a:endParaRPr lang="ko-KR" sz="12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shp</a:t>
                      </a: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 err="1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년단위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3864541622"/>
                  </a:ext>
                </a:extLst>
              </a:tr>
              <a:tr h="496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sz="1200" kern="120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Open Route Service API</a:t>
                      </a:r>
                      <a:endParaRPr lang="ko-KR" sz="120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json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실시간</a:t>
                      </a: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3883578054"/>
                  </a:ext>
                </a:extLst>
              </a:tr>
              <a:tr h="496747">
                <a:tc>
                  <a:txBody>
                    <a:bodyPr/>
                    <a:lstStyle/>
                    <a:p>
                      <a:pPr algn="ctr" fontAlgn="base"/>
                      <a:r>
                        <a:rPr lang="ko-KR" sz="1400" b="1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설문조사</a:t>
                      </a:r>
                      <a:endParaRPr lang="ko-KR" sz="1400" b="1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sz="1200" kern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자원순환가게 입지 선정 관련 설문조사</a:t>
                      </a:r>
                      <a:endParaRPr lang="ko-KR" sz="12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굴림" panose="020B0600000101010101" pitchFamily="50" charset="-127"/>
                      </a:endParaRPr>
                    </a:p>
                  </a:txBody>
                  <a:tcPr marL="2919" marR="2919" marT="2919" marB="2919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en-US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csv </a:t>
                      </a:r>
                      <a:r>
                        <a:rPr lang="ko-KR" sz="1200" spc="-3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파일</a:t>
                      </a:r>
                      <a:endParaRPr lang="ko-KR" sz="1400" dirty="0"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7731" marR="27731" marT="41353" marB="41353" anchor="ctr"/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200"/>
                        </a:spcBef>
                      </a:pPr>
                      <a:r>
                        <a:rPr lang="ko-KR" sz="1200" dirty="0"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일회성</a:t>
                      </a:r>
                    </a:p>
                  </a:txBody>
                  <a:tcPr marL="27731" marR="27731" marT="41353" marB="41353" anchor="ctr"/>
                </a:tc>
                <a:extLst>
                  <a:ext uri="{0D108BD9-81ED-4DB2-BD59-A6C34878D82A}">
                    <a16:rowId xmlns:a16="http://schemas.microsoft.com/office/drawing/2014/main" val="1449005593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C8C02-1951-47A6-A08E-9B152969F600}"/>
              </a:ext>
            </a:extLst>
          </p:cNvPr>
          <p:cNvCxnSpPr>
            <a:cxnSpLocks/>
          </p:cNvCxnSpPr>
          <p:nvPr/>
        </p:nvCxnSpPr>
        <p:spPr>
          <a:xfrm flipV="1">
            <a:off x="947738" y="728663"/>
            <a:ext cx="10299382" cy="1"/>
          </a:xfrm>
          <a:prstGeom prst="line">
            <a:avLst/>
          </a:prstGeom>
          <a:ln>
            <a:solidFill>
              <a:srgbClr val="3F6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9A8317-1F5A-4D3C-BC47-D3EFAD01C39E}"/>
              </a:ext>
            </a:extLst>
          </p:cNvPr>
          <p:cNvGrpSpPr/>
          <p:nvPr/>
        </p:nvGrpSpPr>
        <p:grpSpPr>
          <a:xfrm>
            <a:off x="291398" y="245570"/>
            <a:ext cx="541193" cy="541193"/>
            <a:chOff x="11436412" y="153796"/>
            <a:chExt cx="541193" cy="54119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6D7A593-0518-4EF4-A4B4-D597031774B7}"/>
                </a:ext>
              </a:extLst>
            </p:cNvPr>
            <p:cNvSpPr/>
            <p:nvPr/>
          </p:nvSpPr>
          <p:spPr>
            <a:xfrm>
              <a:off x="11436412" y="153796"/>
              <a:ext cx="541193" cy="54119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680BD-C279-485C-8B3C-5CB020A2F5C4}"/>
                </a:ext>
              </a:extLst>
            </p:cNvPr>
            <p:cNvSpPr txBox="1"/>
            <p:nvPr/>
          </p:nvSpPr>
          <p:spPr>
            <a:xfrm>
              <a:off x="11534288" y="233324"/>
              <a:ext cx="34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B435673-F417-41E7-81DF-F415671C0778}"/>
              </a:ext>
            </a:extLst>
          </p:cNvPr>
          <p:cNvSpPr txBox="1"/>
          <p:nvPr/>
        </p:nvSpPr>
        <p:spPr>
          <a:xfrm>
            <a:off x="6120129" y="972544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Raw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A1B739-968E-4667-AA47-3A76F8E5D242}"/>
              </a:ext>
            </a:extLst>
          </p:cNvPr>
          <p:cNvSpPr/>
          <p:nvPr/>
        </p:nvSpPr>
        <p:spPr>
          <a:xfrm>
            <a:off x="7963050" y="1300692"/>
            <a:ext cx="3357974" cy="266304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AC8163-8088-46F3-AA56-D216DD24DCDA}"/>
              </a:ext>
            </a:extLst>
          </p:cNvPr>
          <p:cNvSpPr/>
          <p:nvPr/>
        </p:nvSpPr>
        <p:spPr>
          <a:xfrm>
            <a:off x="7963050" y="1300693"/>
            <a:ext cx="3357974" cy="42178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F20ECF-4C05-4D5C-AC3D-3C97ED106866}"/>
              </a:ext>
            </a:extLst>
          </p:cNvPr>
          <p:cNvSpPr txBox="1"/>
          <p:nvPr/>
        </p:nvSpPr>
        <p:spPr>
          <a:xfrm>
            <a:off x="7989945" y="1768159"/>
            <a:ext cx="33579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 구분 데이터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행정동 구분 데이터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세대당 인구수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기초수급 가구수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소득분위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0CBB1C-D160-4AE8-A1D4-AB8957E2E9FF}"/>
              </a:ext>
            </a:extLst>
          </p:cNvPr>
          <p:cNvSpPr txBox="1"/>
          <p:nvPr/>
        </p:nvSpPr>
        <p:spPr>
          <a:xfrm>
            <a:off x="8299689" y="1353141"/>
            <a:ext cx="254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활용할 데이터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12D5EF5-5711-4411-A67E-FE18D851076A}"/>
              </a:ext>
            </a:extLst>
          </p:cNvPr>
          <p:cNvSpPr/>
          <p:nvPr/>
        </p:nvSpPr>
        <p:spPr>
          <a:xfrm>
            <a:off x="8101682" y="1389001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95664-5A27-4A2B-AB85-43F415F18907}"/>
              </a:ext>
            </a:extLst>
          </p:cNvPr>
          <p:cNvSpPr txBox="1"/>
          <p:nvPr/>
        </p:nvSpPr>
        <p:spPr>
          <a:xfrm>
            <a:off x="10270735" y="972544"/>
            <a:ext cx="105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활용데이터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709D61-CACC-4AD4-8B80-777746FA5FA4}"/>
              </a:ext>
            </a:extLst>
          </p:cNvPr>
          <p:cNvSpPr/>
          <p:nvPr/>
        </p:nvSpPr>
        <p:spPr>
          <a:xfrm>
            <a:off x="7936154" y="4256098"/>
            <a:ext cx="3381133" cy="2351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CE04E2A-11EB-4C9C-BFCA-7B1A7431041D}"/>
              </a:ext>
            </a:extLst>
          </p:cNvPr>
          <p:cNvSpPr/>
          <p:nvPr/>
        </p:nvSpPr>
        <p:spPr>
          <a:xfrm>
            <a:off x="7936154" y="4209571"/>
            <a:ext cx="3381133" cy="4217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A0BD8-C157-4D1D-8440-6B4FD491BFC6}"/>
              </a:ext>
            </a:extLst>
          </p:cNvPr>
          <p:cNvSpPr txBox="1"/>
          <p:nvPr/>
        </p:nvSpPr>
        <p:spPr>
          <a:xfrm>
            <a:off x="7963050" y="4859030"/>
            <a:ext cx="33579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쓰레기 발생량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재활용량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상업용 건물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주거용 건물 수 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행정동별</a:t>
            </a:r>
            <a:r>
              <a:rPr lang="ko-KR" altLang="en-US" sz="1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분리수거함</a:t>
            </a:r>
            <a:r>
              <a:rPr lang="ko-KR" altLang="en-US" sz="1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</a:t>
            </a:r>
            <a:endParaRPr lang="en-US" altLang="ko-KR" sz="1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A6048D-AD4E-4376-8538-4ACE15C8C1AD}"/>
              </a:ext>
            </a:extLst>
          </p:cNvPr>
          <p:cNvSpPr txBox="1"/>
          <p:nvPr/>
        </p:nvSpPr>
        <p:spPr>
          <a:xfrm>
            <a:off x="8272794" y="4262019"/>
            <a:ext cx="254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추가로 필요한 데이터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3710838-D676-49C1-B9D7-B12C992649AD}"/>
              </a:ext>
            </a:extLst>
          </p:cNvPr>
          <p:cNvSpPr/>
          <p:nvPr/>
        </p:nvSpPr>
        <p:spPr>
          <a:xfrm>
            <a:off x="8074787" y="4297879"/>
            <a:ext cx="198007" cy="198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35FC24-E8C9-45FD-998D-855421BE64D9}"/>
              </a:ext>
            </a:extLst>
          </p:cNvPr>
          <p:cNvSpPr txBox="1"/>
          <p:nvPr/>
        </p:nvSpPr>
        <p:spPr>
          <a:xfrm>
            <a:off x="8565760" y="6340009"/>
            <a:ext cx="2618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쓰레기 발생량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생활폐기물 발생량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188DD-D450-428F-8FE5-BB75A9D4E317}"/>
              </a:ext>
            </a:extLst>
          </p:cNvPr>
          <p:cNvSpPr txBox="1"/>
          <p:nvPr/>
        </p:nvSpPr>
        <p:spPr>
          <a:xfrm>
            <a:off x="1048868" y="325098"/>
            <a:ext cx="114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58217-E4EE-4849-8121-4220E91B1102}"/>
              </a:ext>
            </a:extLst>
          </p:cNvPr>
          <p:cNvSpPr txBox="1"/>
          <p:nvPr/>
        </p:nvSpPr>
        <p:spPr>
          <a:xfrm>
            <a:off x="2190773" y="325098"/>
            <a:ext cx="114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데이터 정제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23ED61B-5281-48F7-9A78-7F686909081F}"/>
              </a:ext>
            </a:extLst>
          </p:cNvPr>
          <p:cNvSpPr/>
          <p:nvPr/>
        </p:nvSpPr>
        <p:spPr>
          <a:xfrm>
            <a:off x="1209769" y="675483"/>
            <a:ext cx="820102" cy="10635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6FDE59-B23C-40C7-8982-C2B2CA0F664A}"/>
              </a:ext>
            </a:extLst>
          </p:cNvPr>
          <p:cNvSpPr txBox="1"/>
          <p:nvPr/>
        </p:nvSpPr>
        <p:spPr>
          <a:xfrm>
            <a:off x="3332677" y="325098"/>
            <a:ext cx="9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코트라 볼드체" panose="02020603020101020101" pitchFamily="18" charset="-127"/>
              </a:rPr>
              <a:t>분석방법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E1AB87-78DB-47C2-8FE2-987E824AFEBE}"/>
              </a:ext>
            </a:extLst>
          </p:cNvPr>
          <p:cNvSpPr txBox="1"/>
          <p:nvPr/>
        </p:nvSpPr>
        <p:spPr>
          <a:xfrm>
            <a:off x="11771454" y="6487358"/>
            <a:ext cx="3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90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</TotalTime>
  <Words>3069</Words>
  <Application>Microsoft Office PowerPoint</Application>
  <PresentationFormat>와이드스크린</PresentationFormat>
  <Paragraphs>960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완도희망체 Bold</vt:lpstr>
      <vt:lpstr>맑은 고딕</vt:lpstr>
      <vt:lpstr>나눔스퀘어_ac ExtraBold</vt:lpstr>
      <vt:lpstr>나눔스퀘어_ac Bold</vt:lpstr>
      <vt:lpstr>G마켓 산스 TTF Bold</vt:lpstr>
      <vt:lpstr>Arial</vt:lpstr>
      <vt:lpstr>G마켓 산스 TTF Light</vt:lpstr>
      <vt:lpstr>Cambria Math</vt:lpstr>
      <vt:lpstr>G마켓 산스 TTF Medium</vt:lpstr>
      <vt:lpstr>아리따-돋움(TTF)-Light</vt:lpstr>
      <vt:lpstr>타이포_팩토리 EB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bigdata00382</dc:creator>
  <cp:lastModifiedBy>bigdata00382</cp:lastModifiedBy>
  <cp:revision>149</cp:revision>
  <dcterms:created xsi:type="dcterms:W3CDTF">2021-08-04T08:03:58Z</dcterms:created>
  <dcterms:modified xsi:type="dcterms:W3CDTF">2021-08-18T01:45:40Z</dcterms:modified>
</cp:coreProperties>
</file>